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99" r:id="rId3"/>
    <p:sldId id="300" r:id="rId4"/>
    <p:sldId id="301" r:id="rId5"/>
    <p:sldId id="302" r:id="rId6"/>
    <p:sldId id="309" r:id="rId7"/>
    <p:sldId id="303" r:id="rId8"/>
    <p:sldId id="310" r:id="rId9"/>
    <p:sldId id="311" r:id="rId10"/>
    <p:sldId id="312" r:id="rId11"/>
    <p:sldId id="313" r:id="rId12"/>
    <p:sldId id="304" r:id="rId13"/>
    <p:sldId id="305" r:id="rId14"/>
    <p:sldId id="318" r:id="rId15"/>
    <p:sldId id="320" r:id="rId16"/>
    <p:sldId id="319" r:id="rId17"/>
    <p:sldId id="258" r:id="rId18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00"/>
    <a:srgbClr val="E1D800"/>
    <a:srgbClr val="0000FF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50"/>
      </p:cViewPr>
      <p:guideLst>
        <p:guide orient="horz" pos="2079"/>
        <p:guide pos="391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image" Target="../media/image71.wmf"/><Relationship Id="rId7" Type="http://schemas.openxmlformats.org/officeDocument/2006/relationships/image" Target="../media/image75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image" Target="../media/image23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12" Type="http://schemas.openxmlformats.org/officeDocument/2006/relationships/image" Target="../media/image22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11" Type="http://schemas.openxmlformats.org/officeDocument/2006/relationships/image" Target="../media/image21.wmf"/><Relationship Id="rId5" Type="http://schemas.openxmlformats.org/officeDocument/2006/relationships/image" Target="../media/image15.wmf"/><Relationship Id="rId10" Type="http://schemas.openxmlformats.org/officeDocument/2006/relationships/image" Target="../media/image20.wmf"/><Relationship Id="rId4" Type="http://schemas.openxmlformats.org/officeDocument/2006/relationships/image" Target="../media/image14.wmf"/><Relationship Id="rId9" Type="http://schemas.openxmlformats.org/officeDocument/2006/relationships/image" Target="../media/image19.wmf"/><Relationship Id="rId1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43.wmf"/><Relationship Id="rId18" Type="http://schemas.openxmlformats.org/officeDocument/2006/relationships/image" Target="../media/image4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12" Type="http://schemas.openxmlformats.org/officeDocument/2006/relationships/image" Target="../media/image42.wmf"/><Relationship Id="rId17" Type="http://schemas.openxmlformats.org/officeDocument/2006/relationships/image" Target="../media/image47.wmf"/><Relationship Id="rId2" Type="http://schemas.openxmlformats.org/officeDocument/2006/relationships/image" Target="../media/image32.wmf"/><Relationship Id="rId16" Type="http://schemas.openxmlformats.org/officeDocument/2006/relationships/image" Target="../media/image46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11" Type="http://schemas.openxmlformats.org/officeDocument/2006/relationships/image" Target="../media/image41.wmf"/><Relationship Id="rId5" Type="http://schemas.openxmlformats.org/officeDocument/2006/relationships/image" Target="../media/image35.wmf"/><Relationship Id="rId15" Type="http://schemas.openxmlformats.org/officeDocument/2006/relationships/image" Target="../media/image45.wmf"/><Relationship Id="rId10" Type="http://schemas.openxmlformats.org/officeDocument/2006/relationships/image" Target="../media/image40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Relationship Id="rId14" Type="http://schemas.openxmlformats.org/officeDocument/2006/relationships/image" Target="../media/image4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2.wmf"/><Relationship Id="rId4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616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03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55.wmf"/><Relationship Id="rId3" Type="http://schemas.openxmlformats.org/officeDocument/2006/relationships/tags" Target="../tags/tag20.xml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53.bin"/><Relationship Id="rId2" Type="http://schemas.openxmlformats.org/officeDocument/2006/relationships/tags" Target="../tags/tag19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54.wmf"/><Relationship Id="rId5" Type="http://schemas.openxmlformats.org/officeDocument/2006/relationships/notesSlide" Target="../notesSlides/notesSlide9.xml"/><Relationship Id="rId15" Type="http://schemas.openxmlformats.org/officeDocument/2006/relationships/image" Target="../media/image56.wmf"/><Relationship Id="rId10" Type="http://schemas.openxmlformats.org/officeDocument/2006/relationships/oleObject" Target="../embeddings/oleObject52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3.wmf"/><Relationship Id="rId14" Type="http://schemas.openxmlformats.org/officeDocument/2006/relationships/oleObject" Target="../embeddings/oleObject5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59.wmf"/><Relationship Id="rId3" Type="http://schemas.openxmlformats.org/officeDocument/2006/relationships/tags" Target="../tags/tag22.xml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58.bin"/><Relationship Id="rId2" Type="http://schemas.openxmlformats.org/officeDocument/2006/relationships/tags" Target="../tags/tag2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58.wmf"/><Relationship Id="rId5" Type="http://schemas.openxmlformats.org/officeDocument/2006/relationships/notesSlide" Target="../notesSlides/notesSlide10.xml"/><Relationship Id="rId10" Type="http://schemas.openxmlformats.org/officeDocument/2006/relationships/oleObject" Target="../embeddings/oleObject57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tags" Target="../tags/tag24.xml"/><Relationship Id="rId7" Type="http://schemas.openxmlformats.org/officeDocument/2006/relationships/image" Target="../media/image52.wmf"/><Relationship Id="rId2" Type="http://schemas.openxmlformats.org/officeDocument/2006/relationships/tags" Target="../tags/tag2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9.bin"/><Relationship Id="rId11" Type="http://schemas.openxmlformats.org/officeDocument/2006/relationships/image" Target="../media/image61.wmf"/><Relationship Id="rId5" Type="http://schemas.openxmlformats.org/officeDocument/2006/relationships/notesSlide" Target="../notesSlides/notesSlide11.xml"/><Relationship Id="rId10" Type="http://schemas.openxmlformats.org/officeDocument/2006/relationships/oleObject" Target="../embeddings/oleObject61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6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65.bin"/><Relationship Id="rId18" Type="http://schemas.openxmlformats.org/officeDocument/2006/relationships/image" Target="../media/image67.wmf"/><Relationship Id="rId3" Type="http://schemas.openxmlformats.org/officeDocument/2006/relationships/tags" Target="../tags/tag26.xml"/><Relationship Id="rId7" Type="http://schemas.openxmlformats.org/officeDocument/2006/relationships/oleObject" Target="../embeddings/oleObject62.bin"/><Relationship Id="rId12" Type="http://schemas.openxmlformats.org/officeDocument/2006/relationships/image" Target="../media/image64.wmf"/><Relationship Id="rId17" Type="http://schemas.openxmlformats.org/officeDocument/2006/relationships/oleObject" Target="../embeddings/oleObject67.bin"/><Relationship Id="rId2" Type="http://schemas.openxmlformats.org/officeDocument/2006/relationships/tags" Target="../tags/tag25.xml"/><Relationship Id="rId16" Type="http://schemas.openxmlformats.org/officeDocument/2006/relationships/image" Target="../media/image66.wmf"/><Relationship Id="rId1" Type="http://schemas.openxmlformats.org/officeDocument/2006/relationships/vmlDrawing" Target="../drawings/vmlDrawing10.vml"/><Relationship Id="rId6" Type="http://schemas.openxmlformats.org/officeDocument/2006/relationships/audio" Target="../media/audio1.wav"/><Relationship Id="rId11" Type="http://schemas.openxmlformats.org/officeDocument/2006/relationships/oleObject" Target="../embeddings/oleObject64.bin"/><Relationship Id="rId5" Type="http://schemas.openxmlformats.org/officeDocument/2006/relationships/notesSlide" Target="../notesSlides/notesSlide12.xml"/><Relationship Id="rId15" Type="http://schemas.openxmlformats.org/officeDocument/2006/relationships/oleObject" Target="../embeddings/oleObject66.bin"/><Relationship Id="rId10" Type="http://schemas.openxmlformats.org/officeDocument/2006/relationships/image" Target="../media/image63.wmf"/><Relationship Id="rId4" Type="http://schemas.openxmlformats.org/officeDocument/2006/relationships/slideLayout" Target="../slideLayouts/slideLayout7.xml"/><Relationship Id="rId9" Type="http://schemas.openxmlformats.org/officeDocument/2006/relationships/oleObject" Target="../embeddings/oleObject63.bin"/><Relationship Id="rId14" Type="http://schemas.openxmlformats.org/officeDocument/2006/relationships/image" Target="../media/image6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68.wmf"/><Relationship Id="rId2" Type="http://schemas.openxmlformats.org/officeDocument/2006/relationships/tags" Target="../tags/tag2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8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image" Target="../media/image72.wmf"/><Relationship Id="rId18" Type="http://schemas.openxmlformats.org/officeDocument/2006/relationships/oleObject" Target="../embeddings/oleObject75.bin"/><Relationship Id="rId3" Type="http://schemas.openxmlformats.org/officeDocument/2006/relationships/tags" Target="../tags/tag30.xml"/><Relationship Id="rId21" Type="http://schemas.openxmlformats.org/officeDocument/2006/relationships/image" Target="../media/image76.wmf"/><Relationship Id="rId7" Type="http://schemas.openxmlformats.org/officeDocument/2006/relationships/image" Target="../media/image69.wmf"/><Relationship Id="rId12" Type="http://schemas.openxmlformats.org/officeDocument/2006/relationships/oleObject" Target="../embeddings/oleObject72.bin"/><Relationship Id="rId17" Type="http://schemas.openxmlformats.org/officeDocument/2006/relationships/image" Target="../media/image74.wmf"/><Relationship Id="rId2" Type="http://schemas.openxmlformats.org/officeDocument/2006/relationships/tags" Target="../tags/tag29.xml"/><Relationship Id="rId16" Type="http://schemas.openxmlformats.org/officeDocument/2006/relationships/oleObject" Target="../embeddings/oleObject74.bin"/><Relationship Id="rId20" Type="http://schemas.openxmlformats.org/officeDocument/2006/relationships/oleObject" Target="../embeddings/oleObject76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71.wmf"/><Relationship Id="rId5" Type="http://schemas.openxmlformats.org/officeDocument/2006/relationships/notesSlide" Target="../notesSlides/notesSlide14.xml"/><Relationship Id="rId15" Type="http://schemas.openxmlformats.org/officeDocument/2006/relationships/image" Target="../media/image73.wmf"/><Relationship Id="rId10" Type="http://schemas.openxmlformats.org/officeDocument/2006/relationships/oleObject" Target="../embeddings/oleObject71.bin"/><Relationship Id="rId19" Type="http://schemas.openxmlformats.org/officeDocument/2006/relationships/image" Target="../media/image75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0.wmf"/><Relationship Id="rId14" Type="http://schemas.openxmlformats.org/officeDocument/2006/relationships/oleObject" Target="../embeddings/oleObject7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9.wmf"/><Relationship Id="rId3" Type="http://schemas.openxmlformats.org/officeDocument/2006/relationships/tags" Target="../tags/tag4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4.bin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8.wmf"/><Relationship Id="rId5" Type="http://schemas.openxmlformats.org/officeDocument/2006/relationships/notesSlide" Target="../notesSlides/notesSlide2.xml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3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wmf"/><Relationship Id="rId1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16.wmf"/><Relationship Id="rId26" Type="http://schemas.openxmlformats.org/officeDocument/2006/relationships/image" Target="../media/image20.wmf"/><Relationship Id="rId3" Type="http://schemas.openxmlformats.org/officeDocument/2006/relationships/tags" Target="../tags/tag6.xml"/><Relationship Id="rId21" Type="http://schemas.openxmlformats.org/officeDocument/2006/relationships/oleObject" Target="../embeddings/oleObject13.bin"/><Relationship Id="rId34" Type="http://schemas.openxmlformats.org/officeDocument/2006/relationships/image" Target="../media/image24.wmf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1.bin"/><Relationship Id="rId25" Type="http://schemas.openxmlformats.org/officeDocument/2006/relationships/oleObject" Target="../embeddings/oleObject15.bin"/><Relationship Id="rId33" Type="http://schemas.openxmlformats.org/officeDocument/2006/relationships/oleObject" Target="../embeddings/oleObject19.bin"/><Relationship Id="rId2" Type="http://schemas.openxmlformats.org/officeDocument/2006/relationships/tags" Target="../tags/tag5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29" Type="http://schemas.openxmlformats.org/officeDocument/2006/relationships/oleObject" Target="../embeddings/oleObject17.bin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3.xml"/><Relationship Id="rId11" Type="http://schemas.openxmlformats.org/officeDocument/2006/relationships/oleObject" Target="../embeddings/oleObject8.bin"/><Relationship Id="rId24" Type="http://schemas.openxmlformats.org/officeDocument/2006/relationships/image" Target="../media/image19.wmf"/><Relationship Id="rId32" Type="http://schemas.openxmlformats.org/officeDocument/2006/relationships/image" Target="../media/image23.wmf"/><Relationship Id="rId5" Type="http://schemas.openxmlformats.org/officeDocument/2006/relationships/slideLayout" Target="../slideLayouts/slideLayout7.xml"/><Relationship Id="rId15" Type="http://schemas.openxmlformats.org/officeDocument/2006/relationships/oleObject" Target="../embeddings/oleObject10.bin"/><Relationship Id="rId23" Type="http://schemas.openxmlformats.org/officeDocument/2006/relationships/oleObject" Target="../embeddings/oleObject14.bin"/><Relationship Id="rId28" Type="http://schemas.openxmlformats.org/officeDocument/2006/relationships/image" Target="../media/image21.wmf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2.bin"/><Relationship Id="rId31" Type="http://schemas.openxmlformats.org/officeDocument/2006/relationships/oleObject" Target="../embeddings/oleObject18.bin"/><Relationship Id="rId4" Type="http://schemas.openxmlformats.org/officeDocument/2006/relationships/tags" Target="../tags/tag7.xml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4.wmf"/><Relationship Id="rId22" Type="http://schemas.openxmlformats.org/officeDocument/2006/relationships/image" Target="../media/image18.wmf"/><Relationship Id="rId27" Type="http://schemas.openxmlformats.org/officeDocument/2006/relationships/oleObject" Target="../embeddings/oleObject16.bin"/><Relationship Id="rId30" Type="http://schemas.openxmlformats.org/officeDocument/2006/relationships/image" Target="../media/image2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tags" Target="../tags/tag12.xml"/><Relationship Id="rId7" Type="http://schemas.openxmlformats.org/officeDocument/2006/relationships/image" Target="../media/image25.wmf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7.wmf"/><Relationship Id="rId5" Type="http://schemas.openxmlformats.org/officeDocument/2006/relationships/notesSlide" Target="../notesSlides/notesSlide5.xml"/><Relationship Id="rId10" Type="http://schemas.openxmlformats.org/officeDocument/2006/relationships/oleObject" Target="../embeddings/oleObject22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oleObject" Target="../embeddings/oleObject27.bin"/><Relationship Id="rId3" Type="http://schemas.openxmlformats.org/officeDocument/2006/relationships/tags" Target="../tags/tag14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26.bin"/><Relationship Id="rId2" Type="http://schemas.openxmlformats.org/officeDocument/2006/relationships/tags" Target="../tags/tag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30.wmf"/><Relationship Id="rId5" Type="http://schemas.openxmlformats.org/officeDocument/2006/relationships/notesSlide" Target="../notesSlides/notesSlide6.xml"/><Relationship Id="rId10" Type="http://schemas.openxmlformats.org/officeDocument/2006/relationships/oleObject" Target="../embeddings/oleObject25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34.wmf"/><Relationship Id="rId18" Type="http://schemas.openxmlformats.org/officeDocument/2006/relationships/oleObject" Target="../embeddings/oleObject34.bin"/><Relationship Id="rId26" Type="http://schemas.openxmlformats.org/officeDocument/2006/relationships/oleObject" Target="../embeddings/oleObject38.bin"/><Relationship Id="rId39" Type="http://schemas.openxmlformats.org/officeDocument/2006/relationships/image" Target="../media/image47.wmf"/><Relationship Id="rId3" Type="http://schemas.openxmlformats.org/officeDocument/2006/relationships/tags" Target="../tags/tag16.xml"/><Relationship Id="rId21" Type="http://schemas.openxmlformats.org/officeDocument/2006/relationships/image" Target="../media/image38.wmf"/><Relationship Id="rId34" Type="http://schemas.openxmlformats.org/officeDocument/2006/relationships/oleObject" Target="../embeddings/oleObject42.bin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36.wmf"/><Relationship Id="rId25" Type="http://schemas.openxmlformats.org/officeDocument/2006/relationships/image" Target="../media/image40.wmf"/><Relationship Id="rId33" Type="http://schemas.openxmlformats.org/officeDocument/2006/relationships/image" Target="../media/image44.wmf"/><Relationship Id="rId38" Type="http://schemas.openxmlformats.org/officeDocument/2006/relationships/oleObject" Target="../embeddings/oleObject44.bin"/><Relationship Id="rId2" Type="http://schemas.openxmlformats.org/officeDocument/2006/relationships/tags" Target="../tags/tag15.xml"/><Relationship Id="rId16" Type="http://schemas.openxmlformats.org/officeDocument/2006/relationships/oleObject" Target="../embeddings/oleObject33.bin"/><Relationship Id="rId20" Type="http://schemas.openxmlformats.org/officeDocument/2006/relationships/oleObject" Target="../embeddings/oleObject35.bin"/><Relationship Id="rId29" Type="http://schemas.openxmlformats.org/officeDocument/2006/relationships/image" Target="../media/image42.wmf"/><Relationship Id="rId41" Type="http://schemas.openxmlformats.org/officeDocument/2006/relationships/image" Target="../media/image48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3.wmf"/><Relationship Id="rId24" Type="http://schemas.openxmlformats.org/officeDocument/2006/relationships/oleObject" Target="../embeddings/oleObject37.bin"/><Relationship Id="rId32" Type="http://schemas.openxmlformats.org/officeDocument/2006/relationships/oleObject" Target="../embeddings/oleObject41.bin"/><Relationship Id="rId37" Type="http://schemas.openxmlformats.org/officeDocument/2006/relationships/image" Target="../media/image46.wmf"/><Relationship Id="rId40" Type="http://schemas.openxmlformats.org/officeDocument/2006/relationships/oleObject" Target="../embeddings/oleObject45.bin"/><Relationship Id="rId5" Type="http://schemas.openxmlformats.org/officeDocument/2006/relationships/notesSlide" Target="../notesSlides/notesSlide7.xml"/><Relationship Id="rId15" Type="http://schemas.openxmlformats.org/officeDocument/2006/relationships/image" Target="../media/image35.wmf"/><Relationship Id="rId23" Type="http://schemas.openxmlformats.org/officeDocument/2006/relationships/image" Target="../media/image39.wmf"/><Relationship Id="rId28" Type="http://schemas.openxmlformats.org/officeDocument/2006/relationships/oleObject" Target="../embeddings/oleObject39.bin"/><Relationship Id="rId36" Type="http://schemas.openxmlformats.org/officeDocument/2006/relationships/oleObject" Target="../embeddings/oleObject43.bin"/><Relationship Id="rId10" Type="http://schemas.openxmlformats.org/officeDocument/2006/relationships/oleObject" Target="../embeddings/oleObject30.bin"/><Relationship Id="rId19" Type="http://schemas.openxmlformats.org/officeDocument/2006/relationships/image" Target="../media/image37.wmf"/><Relationship Id="rId31" Type="http://schemas.openxmlformats.org/officeDocument/2006/relationships/image" Target="../media/image43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32.bin"/><Relationship Id="rId22" Type="http://schemas.openxmlformats.org/officeDocument/2006/relationships/oleObject" Target="../embeddings/oleObject36.bin"/><Relationship Id="rId27" Type="http://schemas.openxmlformats.org/officeDocument/2006/relationships/image" Target="../media/image41.wmf"/><Relationship Id="rId30" Type="http://schemas.openxmlformats.org/officeDocument/2006/relationships/oleObject" Target="../embeddings/oleObject40.bin"/><Relationship Id="rId35" Type="http://schemas.openxmlformats.org/officeDocument/2006/relationships/image" Target="../media/image4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52.wmf"/><Relationship Id="rId3" Type="http://schemas.openxmlformats.org/officeDocument/2006/relationships/tags" Target="../tags/tag18.xml"/><Relationship Id="rId7" Type="http://schemas.openxmlformats.org/officeDocument/2006/relationships/image" Target="../media/image49.wmf"/><Relationship Id="rId12" Type="http://schemas.openxmlformats.org/officeDocument/2006/relationships/oleObject" Target="../embeddings/oleObject49.bin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51.wmf"/><Relationship Id="rId5" Type="http://schemas.openxmlformats.org/officeDocument/2006/relationships/notesSlide" Target="../notesSlides/notesSlide8.xml"/><Relationship Id="rId10" Type="http://schemas.openxmlformats.org/officeDocument/2006/relationships/oleObject" Target="../embeddings/oleObject48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649313" y="2122506"/>
            <a:ext cx="6893373" cy="15684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9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平方根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38200" y="2366645"/>
            <a:ext cx="8493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  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0.25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</a:p>
        </p:txBody>
      </p:sp>
      <p:graphicFrame>
        <p:nvGraphicFramePr>
          <p:cNvPr id="1073742857" name="对象 1073742856"/>
          <p:cNvGraphicFramePr>
            <a:graphicFrameLocks noChangeAspect="1"/>
          </p:cNvGraphicFramePr>
          <p:nvPr/>
        </p:nvGraphicFramePr>
        <p:xfrm>
          <a:off x="3921760" y="2237740"/>
          <a:ext cx="369570" cy="836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r:id="rId6" imgW="393700" imgH="889000" progId="Equation.KSEE3">
                  <p:embed/>
                </p:oleObj>
              </mc:Choice>
              <mc:Fallback>
                <p:oleObj r:id="rId6" imgW="393700" imgH="8890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21760" y="2237740"/>
                        <a:ext cx="369570" cy="8369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内容占位符 2"/>
          <p:cNvSpPr txBox="1"/>
          <p:nvPr/>
        </p:nvSpPr>
        <p:spPr>
          <a:xfrm>
            <a:off x="948690" y="3158490"/>
            <a:ext cx="8272145" cy="341376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>
              <a:lnSpc>
                <a:spcPct val="20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解：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因为           ，</a:t>
            </a:r>
            <a:endParaRPr lang="en-US" altLang="x-none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20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　　　　所以</a:t>
            </a:r>
            <a:r>
              <a:rPr lang="en-US" altLang="x-none" sz="3200" b="1" dirty="0">
                <a:latin typeface="宋体" panose="02010600030101010101" pitchFamily="2" charset="-122"/>
                <a:ea typeface="Times New Roman" panose="02020603050405020304" charset="0"/>
              </a:rPr>
              <a:t>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的平方根是  </a:t>
            </a:r>
            <a:r>
              <a:rPr lang="zh-CN" altLang="en-US" sz="3200" b="1" dirty="0">
                <a:latin typeface="宋体" panose="02010600030101010101" pitchFamily="2" charset="-122"/>
                <a:ea typeface="Times New Roman" panose="02020603050405020304" charset="0"/>
              </a:rPr>
              <a:t>  </a:t>
            </a:r>
            <a:r>
              <a:rPr lang="en-US" altLang="zh-CN" sz="3200" b="1" dirty="0">
                <a:latin typeface="宋体" panose="02010600030101010101" pitchFamily="2" charset="-122"/>
                <a:ea typeface="Times New Roman" panose="02020603050405020304" charset="0"/>
              </a:rPr>
              <a:t>,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endParaRPr lang="en-US" altLang="x-none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200000"/>
              </a:lnSpc>
            </a:pPr>
            <a:r>
              <a: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即         。</a:t>
            </a:r>
            <a:r>
              <a:rPr lang="en-US" altLang="x-none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3320" name="对象 13319"/>
          <p:cNvGraphicFramePr>
            <a:graphicFrameLocks noChangeAspect="1"/>
          </p:cNvGraphicFramePr>
          <p:nvPr/>
        </p:nvGraphicFramePr>
        <p:xfrm>
          <a:off x="3987165" y="3290570"/>
          <a:ext cx="172339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r:id="rId8" imgW="2209800" imgH="1270000" progId="Equation.DSMT4">
                  <p:embed/>
                </p:oleObj>
              </mc:Choice>
              <mc:Fallback>
                <p:oleObj r:id="rId8" imgW="2209800" imgH="12700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87165" y="3290570"/>
                        <a:ext cx="1723390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1" name="对象 13320"/>
          <p:cNvGraphicFramePr>
            <a:graphicFrameLocks noChangeAspect="1"/>
          </p:cNvGraphicFramePr>
          <p:nvPr/>
        </p:nvGraphicFramePr>
        <p:xfrm>
          <a:off x="6275070" y="4370705"/>
          <a:ext cx="516890" cy="840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r:id="rId10" imgW="647700" imgH="1054100" progId="Equation.DSMT4">
                  <p:embed/>
                </p:oleObj>
              </mc:Choice>
              <mc:Fallback>
                <p:oleObj r:id="rId10" imgW="647700" imgH="10541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75070" y="4370705"/>
                        <a:ext cx="516890" cy="8407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2" name="对象 13321"/>
          <p:cNvGraphicFramePr>
            <a:graphicFrameLocks noChangeAspect="1"/>
          </p:cNvGraphicFramePr>
          <p:nvPr/>
        </p:nvGraphicFramePr>
        <p:xfrm>
          <a:off x="3183255" y="5343525"/>
          <a:ext cx="1625600" cy="887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r:id="rId12" imgW="2184400" imgH="1193800" progId="Equation.DSMT4">
                  <p:embed/>
                </p:oleObj>
              </mc:Choice>
              <mc:Fallback>
                <p:oleObj r:id="rId12" imgW="2184400" imgH="11938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183255" y="5343525"/>
                        <a:ext cx="1625600" cy="8870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3" name="对象 13322"/>
          <p:cNvGraphicFramePr>
            <a:graphicFrameLocks noChangeAspect="1"/>
          </p:cNvGraphicFramePr>
          <p:nvPr/>
        </p:nvGraphicFramePr>
        <p:xfrm>
          <a:off x="3632200" y="4442460"/>
          <a:ext cx="376555" cy="789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7" r:id="rId14" imgW="508000" imgH="1066800" progId="Equation.DSMT4">
                  <p:embed/>
                </p:oleObj>
              </mc:Choice>
              <mc:Fallback>
                <p:oleObj r:id="rId14" imgW="508000" imgH="10668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632200" y="4442460"/>
                        <a:ext cx="376555" cy="7899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4"/>
          <p:cNvSpPr txBox="1"/>
          <p:nvPr/>
        </p:nvSpPr>
        <p:spPr>
          <a:xfrm>
            <a:off x="773430" y="1440815"/>
            <a:ext cx="98482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例</a:t>
            </a:r>
            <a:r>
              <a:rPr lang="en-US" altLang="x-none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x-none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求下列各数的平方根：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38200" y="2366645"/>
            <a:ext cx="8493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  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0.25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</a:p>
        </p:txBody>
      </p:sp>
      <p:graphicFrame>
        <p:nvGraphicFramePr>
          <p:cNvPr id="1073742857" name="对象 1073742856"/>
          <p:cNvGraphicFramePr>
            <a:graphicFrameLocks noChangeAspect="1"/>
          </p:cNvGraphicFramePr>
          <p:nvPr/>
        </p:nvGraphicFramePr>
        <p:xfrm>
          <a:off x="3921760" y="2237740"/>
          <a:ext cx="369570" cy="836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r:id="rId6" imgW="393700" imgH="889000" progId="Equation.KSEE3">
                  <p:embed/>
                </p:oleObj>
              </mc:Choice>
              <mc:Fallback>
                <p:oleObj r:id="rId6" imgW="393700" imgH="8890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21760" y="2237740"/>
                        <a:ext cx="369570" cy="8369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内容占位符 2"/>
          <p:cNvSpPr txBox="1"/>
          <p:nvPr/>
        </p:nvSpPr>
        <p:spPr>
          <a:xfrm>
            <a:off x="969963" y="3074353"/>
            <a:ext cx="82296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>
              <a:lnSpc>
                <a:spcPct val="20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解：（</a:t>
            </a:r>
            <a:r>
              <a: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）因为  　         ，</a:t>
            </a:r>
            <a:endParaRPr lang="en-US" altLang="x-none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eaLnBrk="1" hangingPunct="1">
              <a:lnSpc>
                <a:spcPct val="20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　　　所以</a:t>
            </a:r>
            <a:r>
              <a: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0.25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的平方根是  　 ，   </a:t>
            </a:r>
            <a:endParaRPr lang="en-US" altLang="x-none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eaLnBrk="1" hangingPunct="1">
              <a:lnSpc>
                <a:spcPct val="200000"/>
              </a:lnSpc>
            </a:pPr>
            <a:r>
              <a: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即    　      。</a:t>
            </a:r>
          </a:p>
        </p:txBody>
      </p:sp>
      <p:graphicFrame>
        <p:nvGraphicFramePr>
          <p:cNvPr id="14346" name="对象 14345"/>
          <p:cNvGraphicFramePr>
            <a:graphicFrameLocks noChangeAspect="1"/>
          </p:cNvGraphicFramePr>
          <p:nvPr/>
        </p:nvGraphicFramePr>
        <p:xfrm>
          <a:off x="3172778" y="5420995"/>
          <a:ext cx="230505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r:id="rId8" imgW="2692400" imgH="558800" progId="Equation.DSMT4">
                  <p:embed/>
                </p:oleObj>
              </mc:Choice>
              <mc:Fallback>
                <p:oleObj r:id="rId8" imgW="2692400" imgH="5588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72778" y="5420995"/>
                        <a:ext cx="2305050" cy="4921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889375" y="3414395"/>
          <a:ext cx="24511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r:id="rId10" imgW="2616200" imgH="698500" progId="Equation.DSMT4">
                  <p:embed/>
                </p:oleObj>
              </mc:Choice>
              <mc:Fallback>
                <p:oleObj r:id="rId10" imgW="2616200" imgH="6985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89375" y="3414395"/>
                        <a:ext cx="2451100" cy="657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6481763" y="4566920"/>
          <a:ext cx="8255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r:id="rId12" imgW="838200" imgH="381000" progId="Equation.DSMT4">
                  <p:embed/>
                </p:oleObj>
              </mc:Choice>
              <mc:Fallback>
                <p:oleObj r:id="rId12" imgW="838200" imgH="3810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481763" y="4566920"/>
                        <a:ext cx="825500" cy="374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4"/>
          <p:cNvSpPr txBox="1"/>
          <p:nvPr/>
        </p:nvSpPr>
        <p:spPr>
          <a:xfrm>
            <a:off x="773430" y="1440815"/>
            <a:ext cx="98482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例</a:t>
            </a:r>
            <a:r>
              <a:rPr lang="en-US" altLang="x-none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 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求下列各数的平方根：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0" name="内容占位符 2"/>
          <p:cNvSpPr txBox="1"/>
          <p:nvPr/>
        </p:nvSpPr>
        <p:spPr>
          <a:xfrm>
            <a:off x="969963" y="3258820"/>
            <a:ext cx="8229600" cy="29527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>
              <a:lnSpc>
                <a:spcPct val="20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8200" y="2366645"/>
            <a:ext cx="8493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  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0.25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3921760" y="2237740"/>
          <a:ext cx="369570" cy="836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r:id="rId6" imgW="393700" imgH="889000" progId="Equation.KSEE3">
                  <p:embed/>
                </p:oleObj>
              </mc:Choice>
              <mc:Fallback>
                <p:oleObj r:id="rId6" imgW="393700" imgH="8890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21760" y="2237740"/>
                        <a:ext cx="369570" cy="8369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内容占位符 2"/>
          <p:cNvSpPr txBox="1"/>
          <p:nvPr/>
        </p:nvSpPr>
        <p:spPr>
          <a:xfrm>
            <a:off x="1102043" y="307467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>
              <a:lnSpc>
                <a:spcPct val="20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解：（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）因为　      ，</a:t>
            </a:r>
            <a:endParaRPr lang="en-US" altLang="x-none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eaLnBrk="1" hangingPunct="1">
              <a:lnSpc>
                <a:spcPct val="20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　　　所以</a:t>
            </a:r>
            <a:r>
              <a: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的平方根是</a:t>
            </a:r>
            <a:r>
              <a: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0 ,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en-US" altLang="x-none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eaLnBrk="1" hangingPunct="1">
              <a:lnSpc>
                <a:spcPct val="200000"/>
              </a:lnSpc>
            </a:pPr>
            <a:r>
              <a: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即　      。</a:t>
            </a:r>
          </a:p>
          <a:p>
            <a:pPr lvl="0" eaLnBrk="1" hangingPunct="1">
              <a:lnSpc>
                <a:spcPct val="200000"/>
              </a:lnSpc>
            </a:pPr>
            <a:r>
              <a:rPr lang="en-US" altLang="x-none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4" name="对象 23"/>
          <p:cNvGraphicFramePr>
            <a:graphicFrameLocks noChangeAspect="1"/>
          </p:cNvGraphicFramePr>
          <p:nvPr/>
        </p:nvGraphicFramePr>
        <p:xfrm>
          <a:off x="4032568" y="3425508"/>
          <a:ext cx="1573212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r:id="rId8" imgW="1460500" imgH="698500" progId="Equation.DSMT4">
                  <p:embed/>
                </p:oleObj>
              </mc:Choice>
              <mc:Fallback>
                <p:oleObj r:id="rId8" imgW="1460500" imgH="6985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32568" y="3425508"/>
                        <a:ext cx="1573212" cy="6842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/>
        </p:nvGraphicFramePr>
        <p:xfrm>
          <a:off x="3229293" y="5446395"/>
          <a:ext cx="1425575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r:id="rId10" imgW="1536700" imgH="558800" progId="Equation.DSMT4">
                  <p:embed/>
                </p:oleObj>
              </mc:Choice>
              <mc:Fallback>
                <p:oleObj r:id="rId10" imgW="1536700" imgH="558800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29293" y="5446395"/>
                        <a:ext cx="1425575" cy="5159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4"/>
          <p:cNvSpPr txBox="1"/>
          <p:nvPr/>
        </p:nvSpPr>
        <p:spPr>
          <a:xfrm>
            <a:off x="773430" y="1440815"/>
            <a:ext cx="98482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例</a:t>
            </a:r>
            <a:r>
              <a:rPr lang="en-US" altLang="x-none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 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求下列各数的平方根：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708150" y="3137535"/>
            <a:ext cx="10040620" cy="1706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正数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有两个平方根，互为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相反数；</a:t>
            </a:r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的平方根是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；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负数没有平方根。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" name="Text Box 4"/>
          <p:cNvSpPr txBox="1"/>
          <p:nvPr/>
        </p:nvSpPr>
        <p:spPr>
          <a:xfrm>
            <a:off x="661670" y="1343660"/>
            <a:ext cx="700786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42900" indent="-342900" eaLnBrk="1" hangingPunct="1"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一种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运算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</a:p>
          <a:p>
            <a:pPr marL="342900" indent="-342900" eaLnBrk="1" hangingPunct="1">
              <a:buClr>
                <a:schemeClr val="hlink"/>
              </a:buClr>
              <a:buFont typeface="Wingdings" panose="05000000000000000000" pitchFamily="2" charset="2"/>
            </a:pP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Text Box 4"/>
          <p:cNvSpPr txBox="1"/>
          <p:nvPr/>
        </p:nvSpPr>
        <p:spPr>
          <a:xfrm>
            <a:off x="661353" y="2649855"/>
            <a:ext cx="7594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indent="-342900" eaLnBrk="1" hangingPunct="1"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两个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知识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</a:p>
        </p:txBody>
      </p:sp>
      <p:sp>
        <p:nvSpPr>
          <p:cNvPr id="8" name="矩形 7"/>
          <p:cNvSpPr/>
          <p:nvPr/>
        </p:nvSpPr>
        <p:spPr>
          <a:xfrm>
            <a:off x="4138295" y="2716530"/>
            <a:ext cx="69494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平方根与性质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99560" y="1343660"/>
            <a:ext cx="744537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Clr>
                <a:schemeClr val="hlink"/>
              </a:buClr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开平方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求一个数</a:t>
            </a:r>
            <a:r>
              <a:rPr lang="en-US" altLang="zh-CN" sz="3200" b="1" i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的平方根的运算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 eaLnBrk="1" hangingPunct="1">
              <a:buClr>
                <a:schemeClr val="hlink"/>
              </a:buClr>
            </a:pP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655" name="AutoShape 7"/>
          <p:cNvSpPr/>
          <p:nvPr/>
        </p:nvSpPr>
        <p:spPr>
          <a:xfrm>
            <a:off x="4253230" y="2136775"/>
            <a:ext cx="1593215" cy="241935"/>
          </a:xfrm>
          <a:prstGeom prst="leftRightArrow">
            <a:avLst>
              <a:gd name="adj1" fmla="val 50000"/>
              <a:gd name="adj2" fmla="val 126438"/>
            </a:avLst>
          </a:prstGeom>
          <a:solidFill>
            <a:srgbClr val="FF66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grpSp>
        <p:nvGrpSpPr>
          <p:cNvPr id="9" name="Group 13"/>
          <p:cNvGrpSpPr/>
          <p:nvPr/>
        </p:nvGrpSpPr>
        <p:grpSpPr>
          <a:xfrm>
            <a:off x="6027420" y="1866265"/>
            <a:ext cx="1534160" cy="553085"/>
            <a:chOff x="0" y="0"/>
            <a:chExt cx="1499" cy="600"/>
          </a:xfrm>
        </p:grpSpPr>
        <p:graphicFrame>
          <p:nvGraphicFramePr>
            <p:cNvPr id="36877" name="Object 14"/>
            <p:cNvGraphicFramePr/>
            <p:nvPr/>
          </p:nvGraphicFramePr>
          <p:xfrm>
            <a:off x="0" y="0"/>
            <a:ext cx="1499" cy="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87" r:id="rId7" imgW="574040" imgH="229870" progId="Equation.3">
                    <p:embed/>
                  </p:oleObj>
                </mc:Choice>
                <mc:Fallback>
                  <p:oleObj r:id="rId7" imgW="574040" imgH="229870" progId="Equation.3">
                    <p:embed/>
                    <p:pic>
                      <p:nvPicPr>
                        <p:cNvPr id="0" name="图片 3094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1499" cy="6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878" name="Text Box 15"/>
            <p:cNvSpPr txBox="1"/>
            <p:nvPr/>
          </p:nvSpPr>
          <p:spPr>
            <a:xfrm>
              <a:off x="912" y="33"/>
              <a:ext cx="38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n-US" altLang="zh-CN" sz="2800">
                <a:solidFill>
                  <a:srgbClr val="FF3300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64" name="Text Box 16"/>
          <p:cNvSpPr txBox="1"/>
          <p:nvPr/>
        </p:nvSpPr>
        <p:spPr>
          <a:xfrm>
            <a:off x="4556760" y="1866265"/>
            <a:ext cx="12896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50000"/>
              </a:spcBef>
            </a:pPr>
            <a:r>
              <a:rPr lang="zh-CN" altLang="en-US" dirty="0">
                <a:latin typeface="Times New Roman" panose="02020603050405020304" charset="0"/>
                <a:ea typeface="宋体" panose="02010600030101010101" pitchFamily="2" charset="-122"/>
              </a:rPr>
              <a:t>  互为</a:t>
            </a:r>
          </a:p>
          <a:p>
            <a:pPr eaLnBrk="0" hangingPunct="0">
              <a:lnSpc>
                <a:spcPct val="100000"/>
              </a:lnSpc>
              <a:spcBef>
                <a:spcPct val="50000"/>
              </a:spcBef>
            </a:pPr>
            <a:r>
              <a:rPr lang="zh-CN" altLang="en-US" dirty="0">
                <a:latin typeface="Times New Roman" panose="02020603050405020304" charset="0"/>
                <a:ea typeface="宋体" panose="02010600030101010101" pitchFamily="2" charset="-122"/>
              </a:rPr>
              <a:t>逆运算</a:t>
            </a:r>
          </a:p>
        </p:txBody>
      </p:sp>
      <p:graphicFrame>
        <p:nvGraphicFramePr>
          <p:cNvPr id="27665" name="Object 17"/>
          <p:cNvGraphicFramePr/>
          <p:nvPr/>
        </p:nvGraphicFramePr>
        <p:xfrm>
          <a:off x="2877185" y="1905635"/>
          <a:ext cx="115697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8" r:id="rId9" imgW="436245" imgH="205105" progId="Equation.3">
                  <p:embed/>
                </p:oleObj>
              </mc:Choice>
              <mc:Fallback>
                <p:oleObj r:id="rId9" imgW="436245" imgH="205105" progId="Equation.3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77185" y="1905635"/>
                        <a:ext cx="115697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23"/>
          <p:cNvSpPr txBox="1"/>
          <p:nvPr/>
        </p:nvSpPr>
        <p:spPr>
          <a:xfrm>
            <a:off x="2288540" y="1905635"/>
            <a:ext cx="459740" cy="102616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r>
              <a:rPr lang="zh-CN" altLang="en-US" b="1" dirty="0">
                <a:solidFill>
                  <a:srgbClr val="FF3300"/>
                </a:solidFill>
                <a:latin typeface="Times New Roman" panose="02020603050405020304" charset="0"/>
                <a:ea typeface="宋体" panose="02010600030101010101" pitchFamily="2" charset="-122"/>
              </a:rPr>
              <a:t>平方</a:t>
            </a:r>
          </a:p>
        </p:txBody>
      </p:sp>
      <p:sp>
        <p:nvSpPr>
          <p:cNvPr id="15" name="Text Box 24"/>
          <p:cNvSpPr txBox="1"/>
          <p:nvPr/>
        </p:nvSpPr>
        <p:spPr>
          <a:xfrm>
            <a:off x="7759065" y="1866265"/>
            <a:ext cx="459740" cy="95631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r>
              <a:rPr lang="zh-CN" altLang="en-US" b="1" dirty="0">
                <a:solidFill>
                  <a:srgbClr val="FF3300"/>
                </a:solidFill>
                <a:latin typeface="Times New Roman" panose="02020603050405020304" charset="0"/>
                <a:ea typeface="宋体" panose="02010600030101010101" pitchFamily="2" charset="-122"/>
              </a:rPr>
              <a:t>开平方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661670" y="4512310"/>
            <a:ext cx="9571990" cy="1918970"/>
            <a:chOff x="1042" y="7106"/>
            <a:chExt cx="15074" cy="3022"/>
          </a:xfrm>
        </p:grpSpPr>
        <p:sp>
          <p:nvSpPr>
            <p:cNvPr id="10" name="Text Box 4"/>
            <p:cNvSpPr txBox="1"/>
            <p:nvPr/>
          </p:nvSpPr>
          <p:spPr>
            <a:xfrm>
              <a:off x="1042" y="8012"/>
              <a:ext cx="15075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342900" indent="-342900" eaLnBrk="1" hangingPunct="1">
                <a:buClr>
                  <a:schemeClr val="hlink"/>
                </a:buClr>
                <a:buFont typeface="Wingdings" panose="05000000000000000000" pitchFamily="2" charset="2"/>
              </a:pPr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（</a:t>
              </a:r>
              <a:r>
                <a:rPr lang="en-US" altLang="zh-CN" sz="28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3</a:t>
              </a:r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）</a:t>
              </a:r>
              <a:r>
                <a:rPr lang="zh-CN" altLang="en-US" sz="32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三者</a:t>
              </a:r>
              <a:r>
                <a:rPr lang="zh-CN" altLang="en-US" sz="32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区别</a:t>
              </a:r>
              <a:r>
                <a:rPr lang="en-US" altLang="zh-CN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——                    </a:t>
              </a:r>
            </a:p>
          </p:txBody>
        </p:sp>
        <p:graphicFrame>
          <p:nvGraphicFramePr>
            <p:cNvPr id="16" name="对象 15"/>
            <p:cNvGraphicFramePr>
              <a:graphicFrameLocks noChangeAspect="1"/>
            </p:cNvGraphicFramePr>
            <p:nvPr/>
          </p:nvGraphicFramePr>
          <p:xfrm>
            <a:off x="7687" y="7106"/>
            <a:ext cx="1363" cy="9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89" r:id="rId11" imgW="330200" imgH="228600" progId="Equation.DSMT4">
                    <p:embed/>
                  </p:oleObj>
                </mc:Choice>
                <mc:Fallback>
                  <p:oleObj r:id="rId11" imgW="330200" imgH="228600" progId="Equation.DSMT4">
                    <p:embed/>
                    <p:pic>
                      <p:nvPicPr>
                        <p:cNvPr id="0" name="图片 3134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7687" y="7106"/>
                          <a:ext cx="1363" cy="9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左大括号 16"/>
            <p:cNvSpPr/>
            <p:nvPr/>
          </p:nvSpPr>
          <p:spPr>
            <a:xfrm>
              <a:off x="7176" y="7482"/>
              <a:ext cx="288" cy="2215"/>
            </a:xfrm>
            <a:prstGeom prst="leftBrac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18" name="对象 17"/>
            <p:cNvGraphicFramePr>
              <a:graphicFrameLocks noChangeAspect="1"/>
            </p:cNvGraphicFramePr>
            <p:nvPr/>
          </p:nvGraphicFramePr>
          <p:xfrm>
            <a:off x="7870" y="8134"/>
            <a:ext cx="997" cy="9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0" r:id="rId13" imgW="241300" imgH="228600" progId="Equation.DSMT4">
                    <p:embed/>
                  </p:oleObj>
                </mc:Choice>
                <mc:Fallback>
                  <p:oleObj r:id="rId13" imgW="241300" imgH="228600" progId="Equation.DSMT4">
                    <p:embed/>
                    <p:pic>
                      <p:nvPicPr>
                        <p:cNvPr id="0" name="图片 3134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7870" y="8134"/>
                          <a:ext cx="997" cy="9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对象 19"/>
            <p:cNvGraphicFramePr>
              <a:graphicFrameLocks noChangeAspect="1"/>
            </p:cNvGraphicFramePr>
            <p:nvPr/>
          </p:nvGraphicFramePr>
          <p:xfrm>
            <a:off x="7687" y="9208"/>
            <a:ext cx="1363" cy="9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1" r:id="rId15" imgW="330200" imgH="228600" progId="Equation.DSMT4">
                    <p:embed/>
                  </p:oleObj>
                </mc:Choice>
                <mc:Fallback>
                  <p:oleObj r:id="rId15" imgW="330200" imgH="228600" progId="Equation.DSMT4">
                    <p:embed/>
                    <p:pic>
                      <p:nvPicPr>
                        <p:cNvPr id="0" name="图片 3134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7687" y="9208"/>
                          <a:ext cx="1363" cy="9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文本框 20"/>
          <p:cNvSpPr txBox="1"/>
          <p:nvPr/>
        </p:nvSpPr>
        <p:spPr>
          <a:xfrm>
            <a:off x="5846445" y="5749290"/>
            <a:ext cx="5072380" cy="80899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b="1" i="1" strike="noStrike" noProof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——a</a:t>
            </a:r>
            <a:r>
              <a:rPr lang="zh-CN" altLang="en-US" sz="2800" b="1" strike="noStrike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的算术平方根的相反数</a:t>
            </a:r>
            <a:r>
              <a:rPr lang="en-US" altLang="zh-CN" sz="2800" b="1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873750" y="5096510"/>
            <a:ext cx="4284345" cy="80899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b="1" i="1" strike="noStrike" noProof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——a</a:t>
            </a:r>
            <a:r>
              <a:rPr lang="zh-CN" altLang="en-US" sz="2800" b="1" strike="noStrike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的算术平方根</a:t>
            </a:r>
            <a:r>
              <a:rPr lang="en-US" altLang="zh-CN" sz="2800" b="1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873750" y="4526915"/>
            <a:ext cx="4284345" cy="80899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b="1" i="1" strike="noStrike" noProof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——a</a:t>
            </a:r>
            <a:r>
              <a:rPr lang="zh-CN" altLang="en-US" sz="2800" b="1" strike="noStrike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的平方根</a:t>
            </a:r>
            <a:r>
              <a:rPr lang="en-US" altLang="zh-CN" sz="2800" b="1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</a:p>
        </p:txBody>
      </p:sp>
      <p:graphicFrame>
        <p:nvGraphicFramePr>
          <p:cNvPr id="24" name="对象 23"/>
          <p:cNvGraphicFramePr>
            <a:graphicFrameLocks noChangeAspect="1"/>
          </p:cNvGraphicFramePr>
          <p:nvPr/>
        </p:nvGraphicFramePr>
        <p:xfrm>
          <a:off x="2288223" y="5670868"/>
          <a:ext cx="1231900" cy="487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r:id="rId17" imgW="469900" imgH="190500" progId="Equation.DSMT4">
                  <p:embed/>
                </p:oleObj>
              </mc:Choice>
              <mc:Fallback>
                <p:oleObj r:id="rId17" imgW="469900" imgH="190500" progId="Equation.DSMT4">
                  <p:embed/>
                  <p:pic>
                    <p:nvPicPr>
                      <p:cNvPr id="0" name="图片 3134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288223" y="5670868"/>
                        <a:ext cx="1231900" cy="4870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/>
      <p:bldP spid="7" grpId="0"/>
      <p:bldP spid="8" grpId="0"/>
      <p:bldP spid="12" grpId="0"/>
      <p:bldP spid="27655" grpId="0" bldLvl="0" animBg="1"/>
      <p:bldP spid="27664" grpId="0" bldLvl="0"/>
      <p:bldP spid="13" grpId="0" bldLvl="0"/>
      <p:bldP spid="15" grpId="0" bldLvl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251" name="TextBox 12"/>
          <p:cNvSpPr txBox="1">
            <a:spLocks noChangeArrowheads="1"/>
          </p:cNvSpPr>
          <p:nvPr/>
        </p:nvSpPr>
        <p:spPr bwMode="auto">
          <a:xfrm>
            <a:off x="552450" y="3150870"/>
            <a:ext cx="9657715" cy="329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>
                <a:latin typeface="+mn-ea"/>
                <a:cs typeface="+mn-ea"/>
              </a:rPr>
              <a:t>2.</a:t>
            </a:r>
            <a:r>
              <a:rPr lang="zh-CN" altLang="en-US" sz="3200" b="1">
                <a:latin typeface="+mn-ea"/>
                <a:cs typeface="+mn-ea"/>
              </a:rPr>
              <a:t>下列说法不正确的是</a:t>
            </a:r>
            <a:r>
              <a:rPr lang="en-US" altLang="zh-CN" sz="3200" b="1">
                <a:latin typeface="+mn-ea"/>
                <a:cs typeface="+mn-ea"/>
              </a:rPr>
              <a:t>______</a:t>
            </a: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+mn-ea"/>
                <a:cs typeface="+mn-ea"/>
              </a:rPr>
              <a:t>A.0</a:t>
            </a:r>
            <a:r>
              <a:rPr lang="zh-CN" altLang="en-US" sz="3200" b="1">
                <a:latin typeface="+mn-ea"/>
                <a:cs typeface="+mn-ea"/>
              </a:rPr>
              <a:t>的平方根是</a:t>
            </a:r>
            <a:r>
              <a:rPr lang="en-US" altLang="zh-CN" sz="3200" b="1">
                <a:latin typeface="+mn-ea"/>
                <a:cs typeface="+mn-ea"/>
              </a:rPr>
              <a:t>0            </a:t>
            </a: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+mn-ea"/>
                <a:cs typeface="+mn-ea"/>
              </a:rPr>
              <a:t>B.        </a:t>
            </a:r>
            <a:r>
              <a:rPr lang="zh-CN" altLang="en-US" sz="3200" b="1">
                <a:latin typeface="+mn-ea"/>
                <a:cs typeface="+mn-ea"/>
              </a:rPr>
              <a:t>的平方根是</a:t>
            </a:r>
            <a:r>
              <a:rPr lang="en-US" altLang="zh-CN" sz="3200" b="1">
                <a:latin typeface="+mn-ea"/>
                <a:cs typeface="+mn-ea"/>
              </a:rPr>
              <a:t>2</a:t>
            </a: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+mn-ea"/>
                <a:cs typeface="+mn-ea"/>
              </a:rPr>
              <a:t>C.</a:t>
            </a:r>
            <a:r>
              <a:rPr lang="zh-CN" altLang="en-US" sz="3200" b="1">
                <a:latin typeface="+mn-ea"/>
                <a:cs typeface="+mn-ea"/>
              </a:rPr>
              <a:t>非负数的平方根互为相反数</a:t>
            </a:r>
            <a:endParaRPr lang="en-US" altLang="zh-CN" sz="3200" b="1">
              <a:latin typeface="+mn-ea"/>
              <a:cs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+mn-ea"/>
                <a:cs typeface="+mn-ea"/>
              </a:rPr>
              <a:t>D.</a:t>
            </a:r>
            <a:r>
              <a:rPr lang="zh-CN" altLang="en-US" sz="3200" b="1">
                <a:latin typeface="+mn-ea"/>
                <a:cs typeface="+mn-ea"/>
              </a:rPr>
              <a:t>一个正数的算术平方根一定大于这个数的相反数</a:t>
            </a:r>
            <a:endParaRPr lang="en-US" altLang="zh-CN" sz="3200" b="1">
              <a:latin typeface="+mn-ea"/>
              <a:cs typeface="+mn-ea"/>
            </a:endParaRPr>
          </a:p>
        </p:txBody>
      </p:sp>
      <p:sp>
        <p:nvSpPr>
          <p:cNvPr id="53252" name="TextBox 11"/>
          <p:cNvSpPr txBox="1">
            <a:spLocks noChangeArrowheads="1"/>
          </p:cNvSpPr>
          <p:nvPr/>
        </p:nvSpPr>
        <p:spPr bwMode="auto">
          <a:xfrm>
            <a:off x="520065" y="836930"/>
            <a:ext cx="11192510" cy="203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ct val="50000"/>
              </a:spcBef>
            </a:pPr>
            <a:r>
              <a:rPr lang="en-US" altLang="zh-CN" sz="3200" b="1">
                <a:latin typeface="+mn-ea"/>
                <a:cs typeface="+mn-ea"/>
              </a:rPr>
              <a:t>1.</a:t>
            </a:r>
            <a:r>
              <a:rPr lang="zh-CN" altLang="en-US" sz="3200" b="1">
                <a:latin typeface="+mn-ea"/>
                <a:cs typeface="+mn-ea"/>
              </a:rPr>
              <a:t>下列说法正确的是</a:t>
            </a:r>
            <a:r>
              <a:rPr lang="en-US" altLang="zh-CN" sz="3200" b="1">
                <a:latin typeface="+mn-ea"/>
                <a:cs typeface="+mn-ea"/>
              </a:rPr>
              <a:t>________</a:t>
            </a:r>
          </a:p>
          <a:p>
            <a:pPr>
              <a:lnSpc>
                <a:spcPct val="115000"/>
              </a:lnSpc>
              <a:spcBef>
                <a:spcPct val="50000"/>
              </a:spcBef>
            </a:pPr>
            <a:r>
              <a:rPr lang="en-US" altLang="zh-CN" sz="3200" b="1">
                <a:latin typeface="+mn-ea"/>
                <a:cs typeface="+mn-ea"/>
              </a:rPr>
              <a:t>① -3</a:t>
            </a:r>
            <a:r>
              <a:rPr lang="zh-CN" altLang="en-US" sz="3200" b="1">
                <a:latin typeface="+mn-ea"/>
                <a:cs typeface="+mn-ea"/>
              </a:rPr>
              <a:t>是</a:t>
            </a:r>
            <a:r>
              <a:rPr lang="en-US" altLang="zh-CN" sz="3200" b="1">
                <a:latin typeface="+mn-ea"/>
                <a:cs typeface="+mn-ea"/>
              </a:rPr>
              <a:t>9</a:t>
            </a:r>
            <a:r>
              <a:rPr lang="zh-CN" altLang="en-US" sz="3200" b="1">
                <a:latin typeface="+mn-ea"/>
                <a:cs typeface="+mn-ea"/>
              </a:rPr>
              <a:t>的平方根</a:t>
            </a:r>
            <a:r>
              <a:rPr lang="en-US" altLang="zh-CN" sz="3200" b="1">
                <a:latin typeface="+mn-ea"/>
                <a:cs typeface="+mn-ea"/>
              </a:rPr>
              <a:t>;</a:t>
            </a:r>
            <a:r>
              <a:rPr lang="zh-CN" altLang="en-US" sz="3200" b="1">
                <a:latin typeface="+mn-ea"/>
                <a:cs typeface="+mn-ea"/>
              </a:rPr>
              <a:t>   ②</a:t>
            </a:r>
            <a:r>
              <a:rPr lang="en-US" altLang="zh-CN" sz="3200" b="1">
                <a:latin typeface="+mn-ea"/>
                <a:cs typeface="+mn-ea"/>
              </a:rPr>
              <a:t>25</a:t>
            </a:r>
            <a:r>
              <a:rPr lang="zh-CN" altLang="en-US" sz="3200" b="1">
                <a:latin typeface="+mn-ea"/>
                <a:cs typeface="+mn-ea"/>
              </a:rPr>
              <a:t>的平方根是</a:t>
            </a:r>
            <a:r>
              <a:rPr lang="en-US" altLang="zh-CN" sz="3200" b="1">
                <a:latin typeface="+mn-ea"/>
                <a:cs typeface="+mn-ea"/>
              </a:rPr>
              <a:t>5;</a:t>
            </a:r>
            <a:r>
              <a:rPr lang="zh-CN" altLang="en-US" sz="3200" b="1">
                <a:latin typeface="+mn-ea"/>
                <a:cs typeface="+mn-ea"/>
              </a:rPr>
              <a:t>    </a:t>
            </a:r>
            <a:r>
              <a:rPr lang="en-US" altLang="zh-CN" sz="3200" b="1">
                <a:latin typeface="+mn-ea"/>
                <a:cs typeface="+mn-ea"/>
              </a:rPr>
              <a:t>③ -36</a:t>
            </a:r>
            <a:r>
              <a:rPr lang="zh-CN" altLang="en-US" sz="3200" b="1">
                <a:latin typeface="+mn-ea"/>
                <a:cs typeface="+mn-ea"/>
              </a:rPr>
              <a:t>的平方根是</a:t>
            </a:r>
            <a:r>
              <a:rPr lang="en-US" altLang="zh-CN" sz="3200" b="1">
                <a:latin typeface="+mn-ea"/>
                <a:cs typeface="+mn-ea"/>
              </a:rPr>
              <a:t>-6;    ④</a:t>
            </a:r>
            <a:r>
              <a:rPr lang="zh-CN" altLang="en-US" sz="3200" b="1">
                <a:latin typeface="+mn-ea"/>
                <a:cs typeface="+mn-ea"/>
              </a:rPr>
              <a:t>平方根等于</a:t>
            </a:r>
            <a:r>
              <a:rPr lang="en-US" altLang="zh-CN" sz="3200" b="1">
                <a:latin typeface="+mn-ea"/>
                <a:cs typeface="+mn-ea"/>
              </a:rPr>
              <a:t>0</a:t>
            </a:r>
            <a:r>
              <a:rPr lang="zh-CN" altLang="en-US" sz="3200" b="1">
                <a:latin typeface="+mn-ea"/>
                <a:cs typeface="+mn-ea"/>
              </a:rPr>
              <a:t>的数是</a:t>
            </a:r>
            <a:r>
              <a:rPr lang="en-US" altLang="zh-CN" sz="3200" b="1">
                <a:latin typeface="+mn-ea"/>
                <a:cs typeface="+mn-ea"/>
              </a:rPr>
              <a:t>0;     ⑤64</a:t>
            </a:r>
            <a:r>
              <a:rPr lang="zh-CN" altLang="en-US" sz="3200" b="1">
                <a:latin typeface="+mn-ea"/>
                <a:cs typeface="+mn-ea"/>
              </a:rPr>
              <a:t>的算术平方根是</a:t>
            </a:r>
            <a:r>
              <a:rPr lang="en-US" altLang="zh-CN" sz="3200" b="1">
                <a:latin typeface="+mn-ea"/>
                <a:cs typeface="+mn-ea"/>
              </a:rPr>
              <a:t>8.</a:t>
            </a:r>
          </a:p>
        </p:txBody>
      </p:sp>
      <p:graphicFrame>
        <p:nvGraphicFramePr>
          <p:cNvPr id="53253" name="Object 55"/>
          <p:cNvGraphicFramePr>
            <a:graphicFrameLocks noChangeAspect="1"/>
          </p:cNvGraphicFramePr>
          <p:nvPr/>
        </p:nvGraphicFramePr>
        <p:xfrm>
          <a:off x="1157605" y="4483735"/>
          <a:ext cx="955675" cy="623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r:id="rId6" imgW="294640" imgH="191770" progId="Equation.3">
                  <p:embed/>
                </p:oleObj>
              </mc:Choice>
              <mc:Fallback>
                <p:oleObj r:id="rId6" imgW="294640" imgH="191770" progId="Equation.3">
                  <p:embed/>
                  <p:pic>
                    <p:nvPicPr>
                      <p:cNvPr id="0" name="图片 102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605" y="4483735"/>
                        <a:ext cx="955675" cy="6235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298" name="文本框 40961"/>
          <p:cNvSpPr txBox="1">
            <a:spLocks noChangeArrowheads="1"/>
          </p:cNvSpPr>
          <p:nvPr/>
        </p:nvSpPr>
        <p:spPr bwMode="auto">
          <a:xfrm>
            <a:off x="716280" y="811530"/>
            <a:ext cx="79914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>
                <a:latin typeface="+mn-ea"/>
                <a:ea typeface="+mn-ea"/>
                <a:cs typeface="+mn-ea"/>
              </a:rPr>
              <a:t>3.  </a:t>
            </a:r>
            <a:r>
              <a:rPr lang="zh-CN" altLang="en-US" sz="3200" b="1">
                <a:latin typeface="+mn-ea"/>
                <a:ea typeface="+mn-ea"/>
                <a:cs typeface="+mn-ea"/>
              </a:rPr>
              <a:t>判断下列说法是否正确</a:t>
            </a:r>
            <a:r>
              <a:rPr lang="en-US" altLang="zh-CN" sz="3200" b="1">
                <a:latin typeface="+mn-ea"/>
                <a:ea typeface="+mn-ea"/>
                <a:cs typeface="+mn-ea"/>
              </a:rPr>
              <a:t>.</a:t>
            </a:r>
          </a:p>
        </p:txBody>
      </p:sp>
      <p:sp>
        <p:nvSpPr>
          <p:cNvPr id="55299" name="文本框 40974"/>
          <p:cNvSpPr txBox="1">
            <a:spLocks noChangeArrowheads="1"/>
          </p:cNvSpPr>
          <p:nvPr/>
        </p:nvSpPr>
        <p:spPr bwMode="auto">
          <a:xfrm>
            <a:off x="1096857" y="3277025"/>
            <a:ext cx="4724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en-US" sz="2400">
                <a:latin typeface="Times New Roman" panose="02020603050405020304" charset="0"/>
                <a:ea typeface="黑体" panose="02010609060101010101" pitchFamily="49" charset="-122"/>
              </a:rPr>
              <a:t>（</a:t>
            </a:r>
            <a:r>
              <a:rPr lang="en-US" altLang="en-US" sz="2800">
                <a:latin typeface="Times New Roman" panose="02020603050405020304" charset="0"/>
                <a:ea typeface="黑体" panose="02010609060101010101" pitchFamily="49" charset="-122"/>
              </a:rPr>
              <a:t>4）</a:t>
            </a:r>
            <a:r>
              <a:rPr lang="en-US" altLang="zh-CN" sz="2800">
                <a:latin typeface="Times New Roman" panose="02020603050405020304" charset="0"/>
                <a:ea typeface="黑体" panose="02010609060101010101" pitchFamily="49" charset="-122"/>
              </a:rPr>
              <a:t>(</a:t>
            </a:r>
            <a:r>
              <a:rPr lang="en-US" altLang="en-US" sz="2800">
                <a:latin typeface="Times New Roman" panose="02020603050405020304" charset="0"/>
                <a:ea typeface="黑体" panose="02010609060101010101" pitchFamily="49" charset="-122"/>
              </a:rPr>
              <a:t>-4</a:t>
            </a:r>
            <a:r>
              <a:rPr lang="en-US" altLang="zh-CN" sz="2800">
                <a:latin typeface="Times New Roman" panose="02020603050405020304" charset="0"/>
                <a:ea typeface="黑体" panose="02010609060101010101" pitchFamily="49" charset="-122"/>
              </a:rPr>
              <a:t>)</a:t>
            </a:r>
            <a:r>
              <a:rPr lang="en-US" altLang="en-US" sz="2800" baseline="50000">
                <a:latin typeface="Times New Roman" panose="02020603050405020304" charset="0"/>
                <a:ea typeface="黑体" panose="02010609060101010101" pitchFamily="49" charset="-122"/>
              </a:rPr>
              <a:t>2</a:t>
            </a:r>
            <a:r>
              <a:rPr lang="en-US" altLang="en-US" sz="2800">
                <a:latin typeface="Times New Roman" panose="02020603050405020304" charset="0"/>
                <a:ea typeface="黑体" panose="02010609060101010101" pitchFamily="49" charset="-122"/>
              </a:rPr>
              <a:t>的平方根是-4.</a:t>
            </a:r>
          </a:p>
        </p:txBody>
      </p:sp>
      <p:grpSp>
        <p:nvGrpSpPr>
          <p:cNvPr id="55300" name="组合 40977"/>
          <p:cNvGrpSpPr/>
          <p:nvPr/>
        </p:nvGrpSpPr>
        <p:grpSpPr bwMode="auto">
          <a:xfrm>
            <a:off x="1016423" y="1518075"/>
            <a:ext cx="4724400" cy="590551"/>
            <a:chOff x="1104" y="996"/>
            <a:chExt cx="2976" cy="372"/>
          </a:xfrm>
        </p:grpSpPr>
        <p:sp>
          <p:nvSpPr>
            <p:cNvPr id="55301" name="文本框 40970"/>
            <p:cNvSpPr txBox="1">
              <a:spLocks noChangeArrowheads="1"/>
            </p:cNvSpPr>
            <p:nvPr/>
          </p:nvSpPr>
          <p:spPr bwMode="auto">
            <a:xfrm>
              <a:off x="1104" y="1008"/>
              <a:ext cx="297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en-US" sz="2800">
                  <a:latin typeface="Times New Roman" panose="02020603050405020304" charset="0"/>
                  <a:ea typeface="黑体" panose="02010609060101010101" pitchFamily="49" charset="-122"/>
                </a:rPr>
                <a:t>（1）</a:t>
              </a:r>
              <a:r>
                <a:rPr lang="en-US" altLang="zh-CN" sz="2800">
                  <a:latin typeface="Times New Roman" panose="02020603050405020304" charset="0"/>
                  <a:ea typeface="黑体" panose="02010609060101010101" pitchFamily="49" charset="-122"/>
                </a:rPr>
                <a:t>  </a:t>
              </a:r>
              <a:r>
                <a:rPr lang="en-US" altLang="en-US" sz="2800">
                  <a:latin typeface="Times New Roman" panose="02020603050405020304" charset="0"/>
                  <a:ea typeface="黑体" panose="02010609060101010101" pitchFamily="49" charset="-122"/>
                </a:rPr>
                <a:t>是     的一个平方根；</a:t>
              </a:r>
            </a:p>
          </p:txBody>
        </p:sp>
        <p:graphicFrame>
          <p:nvGraphicFramePr>
            <p:cNvPr id="55302" name="对象 40975"/>
            <p:cNvGraphicFramePr/>
            <p:nvPr/>
          </p:nvGraphicFramePr>
          <p:xfrm>
            <a:off x="1634" y="1008"/>
            <a:ext cx="136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3" r:id="rId6" imgW="215900" imgH="570865" progId="Equation.DSMT4">
                    <p:embed/>
                  </p:oleObj>
                </mc:Choice>
                <mc:Fallback>
                  <p:oleObj r:id="rId6" imgW="215900" imgH="570865" progId="Equation.DSMT4">
                    <p:embed/>
                    <p:pic>
                      <p:nvPicPr>
                        <p:cNvPr id="0" name="图片 1126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4" y="1008"/>
                          <a:ext cx="136" cy="3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303" name="对象 40976"/>
            <p:cNvGraphicFramePr/>
            <p:nvPr/>
          </p:nvGraphicFramePr>
          <p:xfrm>
            <a:off x="2093" y="996"/>
            <a:ext cx="24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4" r:id="rId8" imgW="381000" imgH="571500" progId="Equation.DSMT4">
                    <p:embed/>
                  </p:oleObj>
                </mc:Choice>
                <mc:Fallback>
                  <p:oleObj r:id="rId8" imgW="381000" imgH="571500" progId="Equation.DSMT4">
                    <p:embed/>
                    <p:pic>
                      <p:nvPicPr>
                        <p:cNvPr id="0" name="图片 1126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3" y="996"/>
                          <a:ext cx="240" cy="3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5304" name="组合 40979"/>
          <p:cNvGrpSpPr/>
          <p:nvPr/>
        </p:nvGrpSpPr>
        <p:grpSpPr bwMode="auto">
          <a:xfrm>
            <a:off x="1016423" y="2089576"/>
            <a:ext cx="4724400" cy="523876"/>
            <a:chOff x="1104" y="1392"/>
            <a:chExt cx="2976" cy="330"/>
          </a:xfrm>
        </p:grpSpPr>
        <p:sp>
          <p:nvSpPr>
            <p:cNvPr id="55305" name="文本框 40972"/>
            <p:cNvSpPr txBox="1">
              <a:spLocks noChangeArrowheads="1"/>
            </p:cNvSpPr>
            <p:nvPr/>
          </p:nvSpPr>
          <p:spPr bwMode="auto">
            <a:xfrm>
              <a:off x="1104" y="1392"/>
              <a:ext cx="297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en-US" sz="2800">
                  <a:latin typeface="Times New Roman" panose="02020603050405020304" charset="0"/>
                  <a:ea typeface="黑体" panose="02010609060101010101" pitchFamily="49" charset="-122"/>
                </a:rPr>
                <a:t>（2）</a:t>
              </a:r>
              <a:r>
                <a:rPr lang="en-US" altLang="zh-CN" sz="2800">
                  <a:latin typeface="Times New Roman" panose="02020603050405020304" charset="0"/>
                  <a:ea typeface="黑体" panose="02010609060101010101" pitchFamily="49" charset="-122"/>
                </a:rPr>
                <a:t>  </a:t>
              </a:r>
              <a:r>
                <a:rPr lang="en-US" altLang="en-US" sz="2800">
                  <a:latin typeface="Times New Roman" panose="02020603050405020304" charset="0"/>
                  <a:ea typeface="黑体" panose="02010609060101010101" pitchFamily="49" charset="-122"/>
                </a:rPr>
                <a:t>是6的算术平方根；</a:t>
              </a:r>
            </a:p>
          </p:txBody>
        </p:sp>
        <p:graphicFrame>
          <p:nvGraphicFramePr>
            <p:cNvPr id="55306" name="对象 40978"/>
            <p:cNvGraphicFramePr/>
            <p:nvPr/>
          </p:nvGraphicFramePr>
          <p:xfrm>
            <a:off x="1575" y="1448"/>
            <a:ext cx="232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5" r:id="rId10" imgW="369570" imgH="356235" progId="Equation.DSMT4">
                    <p:embed/>
                  </p:oleObj>
                </mc:Choice>
                <mc:Fallback>
                  <p:oleObj r:id="rId10" imgW="369570" imgH="356235" progId="Equation.DSMT4">
                    <p:embed/>
                    <p:pic>
                      <p:nvPicPr>
                        <p:cNvPr id="0" name="图片 1126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75" y="1448"/>
                          <a:ext cx="232" cy="2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5307" name="组合 40981"/>
          <p:cNvGrpSpPr/>
          <p:nvPr/>
        </p:nvGrpSpPr>
        <p:grpSpPr bwMode="auto">
          <a:xfrm>
            <a:off x="1096857" y="2661077"/>
            <a:ext cx="3886200" cy="523876"/>
            <a:chOff x="1104" y="1862"/>
            <a:chExt cx="2448" cy="330"/>
          </a:xfrm>
        </p:grpSpPr>
        <p:sp>
          <p:nvSpPr>
            <p:cNvPr id="55308" name="文本框 40973"/>
            <p:cNvSpPr txBox="1">
              <a:spLocks noChangeArrowheads="1"/>
            </p:cNvSpPr>
            <p:nvPr/>
          </p:nvSpPr>
          <p:spPr bwMode="auto">
            <a:xfrm>
              <a:off x="1104" y="1862"/>
              <a:ext cx="244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en-US" sz="2400">
                  <a:latin typeface="Times New Roman" panose="02020603050405020304" charset="0"/>
                  <a:ea typeface="黑体" panose="02010609060101010101" pitchFamily="49" charset="-122"/>
                </a:rPr>
                <a:t>（</a:t>
              </a:r>
              <a:r>
                <a:rPr lang="en-US" altLang="en-US" sz="2800">
                  <a:latin typeface="Times New Roman" panose="02020603050405020304" charset="0"/>
                  <a:ea typeface="黑体" panose="02010609060101010101" pitchFamily="49" charset="-122"/>
                </a:rPr>
                <a:t>3）</a:t>
              </a:r>
              <a:r>
                <a:rPr lang="en-US" altLang="zh-CN" sz="2800">
                  <a:latin typeface="Times New Roman" panose="02020603050405020304" charset="0"/>
                  <a:ea typeface="黑体" panose="02010609060101010101" pitchFamily="49" charset="-122"/>
                </a:rPr>
                <a:t>    </a:t>
              </a:r>
              <a:r>
                <a:rPr lang="en-US" altLang="en-US" sz="2800">
                  <a:latin typeface="Times New Roman" panose="02020603050405020304" charset="0"/>
                  <a:ea typeface="黑体" panose="02010609060101010101" pitchFamily="49" charset="-122"/>
                </a:rPr>
                <a:t>的值是±4； </a:t>
              </a:r>
            </a:p>
          </p:txBody>
        </p:sp>
        <p:graphicFrame>
          <p:nvGraphicFramePr>
            <p:cNvPr id="55309" name="对象 40980"/>
            <p:cNvGraphicFramePr/>
            <p:nvPr/>
          </p:nvGraphicFramePr>
          <p:xfrm>
            <a:off x="1578" y="1913"/>
            <a:ext cx="312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6" r:id="rId12" imgW="494665" imgH="355600" progId="Equation.DSMT4">
                    <p:embed/>
                  </p:oleObj>
                </mc:Choice>
                <mc:Fallback>
                  <p:oleObj r:id="rId12" imgW="494665" imgH="355600" progId="Equation.DSMT4">
                    <p:embed/>
                    <p:pic>
                      <p:nvPicPr>
                        <p:cNvPr id="0" name="图片 1126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78" y="1913"/>
                          <a:ext cx="312" cy="2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5310" name="组合 36876"/>
          <p:cNvGrpSpPr/>
          <p:nvPr/>
        </p:nvGrpSpPr>
        <p:grpSpPr bwMode="auto">
          <a:xfrm>
            <a:off x="882015" y="3530601"/>
            <a:ext cx="5943600" cy="977003"/>
            <a:chOff x="835" y="650"/>
            <a:chExt cx="3744" cy="909"/>
          </a:xfrm>
        </p:grpSpPr>
        <p:sp>
          <p:nvSpPr>
            <p:cNvPr id="55311" name="文本框 36871"/>
            <p:cNvSpPr txBox="1">
              <a:spLocks noChangeArrowheads="1"/>
            </p:cNvSpPr>
            <p:nvPr/>
          </p:nvSpPr>
          <p:spPr bwMode="auto">
            <a:xfrm>
              <a:off x="835" y="650"/>
              <a:ext cx="3744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80000"/>
                </a:lnSpc>
              </a:pPr>
              <a:r>
                <a:rPr lang="en-US" altLang="zh-CN" sz="3200" b="1">
                  <a:latin typeface="Times New Roman" panose="02020603050405020304" charset="0"/>
                  <a:ea typeface="黑体" panose="02010609060101010101" pitchFamily="49" charset="-122"/>
                </a:rPr>
                <a:t>4. </a:t>
              </a:r>
              <a:r>
                <a:rPr lang="zh-CN" altLang="en-US" sz="3200" b="1">
                  <a:latin typeface="Times New Roman" panose="02020603050405020304" charset="0"/>
                  <a:ea typeface="黑体" panose="02010609060101010101" pitchFamily="49" charset="-122"/>
                </a:rPr>
                <a:t>分别求 </a:t>
              </a:r>
              <a:r>
                <a:rPr lang="en-US" altLang="zh-CN" sz="3200" b="1">
                  <a:latin typeface="Times New Roman" panose="02020603050405020304" charset="0"/>
                  <a:ea typeface="黑体" panose="02010609060101010101" pitchFamily="49" charset="-122"/>
                </a:rPr>
                <a:t>64</a:t>
              </a:r>
              <a:r>
                <a:rPr lang="zh-CN" altLang="en-US" sz="3200" b="1">
                  <a:latin typeface="Times New Roman" panose="02020603050405020304" charset="0"/>
                  <a:ea typeface="黑体" panose="02010609060101010101" pitchFamily="49" charset="-122"/>
                </a:rPr>
                <a:t>，    ，</a:t>
              </a:r>
              <a:r>
                <a:rPr lang="en-US" altLang="zh-CN" sz="3200" b="1">
                  <a:latin typeface="Times New Roman" panose="02020603050405020304" charset="0"/>
                  <a:ea typeface="黑体" panose="02010609060101010101" pitchFamily="49" charset="-122"/>
                </a:rPr>
                <a:t>6.25</a:t>
              </a:r>
              <a:r>
                <a:rPr lang="zh-CN" altLang="en-US" sz="3200" b="1">
                  <a:latin typeface="Times New Roman" panose="02020603050405020304" charset="0"/>
                  <a:ea typeface="黑体" panose="02010609060101010101" pitchFamily="49" charset="-122"/>
                </a:rPr>
                <a:t>的平方根</a:t>
              </a:r>
              <a:r>
                <a:rPr lang="en-US" altLang="zh-CN" sz="3200" b="1">
                  <a:latin typeface="Times New Roman" panose="02020603050405020304" charset="0"/>
                  <a:ea typeface="黑体" panose="02010609060101010101" pitchFamily="49" charset="-122"/>
                </a:rPr>
                <a:t>.</a:t>
              </a:r>
            </a:p>
          </p:txBody>
        </p:sp>
        <p:graphicFrame>
          <p:nvGraphicFramePr>
            <p:cNvPr id="55312" name="对象 36874"/>
            <p:cNvGraphicFramePr/>
            <p:nvPr/>
          </p:nvGraphicFramePr>
          <p:xfrm>
            <a:off x="2407" y="901"/>
            <a:ext cx="272" cy="6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7" r:id="rId14" imgW="381000" imgH="571500" progId="Equation.DSMT4">
                    <p:embed/>
                  </p:oleObj>
                </mc:Choice>
                <mc:Fallback>
                  <p:oleObj r:id="rId14" imgW="381000" imgH="571500" progId="Equation.DSMT4">
                    <p:embed/>
                    <p:pic>
                      <p:nvPicPr>
                        <p:cNvPr id="0" name="图片 1126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7" y="901"/>
                          <a:ext cx="272" cy="6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5313" name="Text Box 23"/>
          <p:cNvSpPr txBox="1">
            <a:spLocks noChangeArrowheads="1"/>
          </p:cNvSpPr>
          <p:nvPr/>
        </p:nvSpPr>
        <p:spPr bwMode="auto">
          <a:xfrm>
            <a:off x="882015" y="4653280"/>
            <a:ext cx="64008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求下列各式的值：</a:t>
            </a:r>
          </a:p>
        </p:txBody>
      </p:sp>
      <p:sp>
        <p:nvSpPr>
          <p:cNvPr id="55314" name="Text Box 25"/>
          <p:cNvSpPr txBox="1">
            <a:spLocks noChangeArrowheads="1"/>
          </p:cNvSpPr>
          <p:nvPr/>
        </p:nvSpPr>
        <p:spPr bwMode="auto">
          <a:xfrm>
            <a:off x="1161416" y="5447878"/>
            <a:ext cx="10477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latin typeface="Times New Roman" panose="02020603050405020304" charset="0"/>
              </a:rPr>
              <a:t>（</a:t>
            </a:r>
            <a:r>
              <a:rPr lang="en-US" altLang="zh-CN" sz="2400" b="1">
                <a:latin typeface="Times New Roman" panose="02020603050405020304" charset="0"/>
              </a:rPr>
              <a:t>1</a:t>
            </a:r>
            <a:r>
              <a:rPr lang="zh-CN" altLang="en-US" sz="2400" b="1">
                <a:latin typeface="Times New Roman" panose="02020603050405020304" charset="0"/>
              </a:rPr>
              <a:t>）</a:t>
            </a:r>
          </a:p>
        </p:txBody>
      </p:sp>
      <p:graphicFrame>
        <p:nvGraphicFramePr>
          <p:cNvPr id="55315" name="Object 24"/>
          <p:cNvGraphicFramePr/>
          <p:nvPr/>
        </p:nvGraphicFramePr>
        <p:xfrm>
          <a:off x="2122383" y="5386493"/>
          <a:ext cx="910167" cy="552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8" r:id="rId16" imgW="369570" imgH="216535" progId="Equation.DSMT4">
                  <p:embed/>
                </p:oleObj>
              </mc:Choice>
              <mc:Fallback>
                <p:oleObj r:id="rId16" imgW="369570" imgH="216535" progId="Equation.DSMT4">
                  <p:embed/>
                  <p:pic>
                    <p:nvPicPr>
                      <p:cNvPr id="0" name="图片 11270"/>
                      <p:cNvPicPr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2383" y="5386493"/>
                        <a:ext cx="910167" cy="5524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16" name="Text Box 27"/>
          <p:cNvSpPr txBox="1">
            <a:spLocks noChangeArrowheads="1"/>
          </p:cNvSpPr>
          <p:nvPr/>
        </p:nvSpPr>
        <p:spPr bwMode="auto">
          <a:xfrm>
            <a:off x="3386032" y="5432637"/>
            <a:ext cx="1754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charset="0"/>
              </a:rPr>
              <a:t>（</a:t>
            </a:r>
            <a:r>
              <a:rPr lang="en-US" altLang="zh-CN" sz="2800" b="1">
                <a:latin typeface="Times New Roman" panose="02020603050405020304" charset="0"/>
              </a:rPr>
              <a:t>2</a:t>
            </a:r>
            <a:r>
              <a:rPr lang="zh-CN" altLang="en-US" sz="2800" b="1">
                <a:latin typeface="Times New Roman" panose="02020603050405020304" charset="0"/>
              </a:rPr>
              <a:t>）</a:t>
            </a:r>
            <a:endParaRPr lang="zh-CN" altLang="en-US" sz="3600" b="1">
              <a:latin typeface="Times New Roman" panose="02020603050405020304" charset="0"/>
            </a:endParaRPr>
          </a:p>
        </p:txBody>
      </p:sp>
      <p:graphicFrame>
        <p:nvGraphicFramePr>
          <p:cNvPr id="55317" name="Object 26"/>
          <p:cNvGraphicFramePr/>
          <p:nvPr/>
        </p:nvGraphicFramePr>
        <p:xfrm>
          <a:off x="4622165" y="5335271"/>
          <a:ext cx="13208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9" r:id="rId18" imgW="509270" imgH="229235" progId="Equation.DSMT4">
                  <p:embed/>
                </p:oleObj>
              </mc:Choice>
              <mc:Fallback>
                <p:oleObj r:id="rId18" imgW="509270" imgH="229235" progId="Equation.DSMT4">
                  <p:embed/>
                  <p:pic>
                    <p:nvPicPr>
                      <p:cNvPr id="0" name="图片 11271"/>
                      <p:cNvPicPr>
                        <a:picLocks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2165" y="5335271"/>
                        <a:ext cx="13208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18" name="Object 29"/>
          <p:cNvGraphicFramePr/>
          <p:nvPr/>
        </p:nvGraphicFramePr>
        <p:xfrm>
          <a:off x="7822353" y="5230285"/>
          <a:ext cx="1051984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0" r:id="rId20" imgW="484505" imgH="446405" progId="Equation.DSMT4">
                  <p:embed/>
                </p:oleObj>
              </mc:Choice>
              <mc:Fallback>
                <p:oleObj r:id="rId20" imgW="484505" imgH="446405" progId="Equation.DSMT4">
                  <p:embed/>
                  <p:pic>
                    <p:nvPicPr>
                      <p:cNvPr id="0" name="图片 11272"/>
                      <p:cNvPicPr>
                        <a:picLocks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2353" y="5230285"/>
                        <a:ext cx="1051984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19" name="Rectangle 28"/>
          <p:cNvSpPr>
            <a:spLocks noChangeArrowheads="1"/>
          </p:cNvSpPr>
          <p:nvPr/>
        </p:nvSpPr>
        <p:spPr bwMode="auto">
          <a:xfrm>
            <a:off x="6493298" y="5407025"/>
            <a:ext cx="13292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Times New Roman" panose="02020603050405020304" charset="0"/>
              </a:rPr>
              <a:t>（</a:t>
            </a:r>
            <a:r>
              <a:rPr lang="en-US" altLang="zh-CN" sz="2800" b="1">
                <a:latin typeface="Times New Roman" panose="02020603050405020304" charset="0"/>
              </a:rPr>
              <a:t>3</a:t>
            </a:r>
            <a:r>
              <a:rPr lang="zh-CN" altLang="en-US" sz="2800" b="1">
                <a:latin typeface="Times New Roman" panose="02020603050405020304" charset="0"/>
              </a:rPr>
              <a:t>）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203" name="文本框 99"/>
          <p:cNvSpPr txBox="1">
            <a:spLocks noChangeArrowheads="1"/>
          </p:cNvSpPr>
          <p:nvPr/>
        </p:nvSpPr>
        <p:spPr bwMode="auto">
          <a:xfrm>
            <a:off x="614045" y="693420"/>
            <a:ext cx="10518775" cy="153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600" b="1">
                <a:latin typeface="+mn-ea"/>
                <a:ea typeface="+mn-ea"/>
                <a:cs typeface="+mn-ea"/>
              </a:rPr>
              <a:t>6.</a:t>
            </a:r>
            <a:r>
              <a:rPr lang="zh-CN" altLang="en-US" sz="3600" b="1">
                <a:latin typeface="+mn-ea"/>
                <a:ea typeface="+mn-ea"/>
                <a:cs typeface="+mn-ea"/>
              </a:rPr>
              <a:t>一个正数的两个平方根分别是</a:t>
            </a:r>
            <a:r>
              <a:rPr lang="en-US" altLang="zh-CN" sz="3600" b="1">
                <a:latin typeface="+mn-ea"/>
                <a:ea typeface="+mn-ea"/>
                <a:cs typeface="+mn-ea"/>
              </a:rPr>
              <a:t>2</a:t>
            </a:r>
            <a:r>
              <a:rPr lang="en-US" altLang="zh-CN" sz="3600" b="1" i="1">
                <a:latin typeface="+mn-ea"/>
                <a:ea typeface="+mn-ea"/>
                <a:cs typeface="+mn-ea"/>
              </a:rPr>
              <a:t>a</a:t>
            </a:r>
            <a:r>
              <a:rPr lang="zh-CN" altLang="en-US" sz="3600" b="1">
                <a:latin typeface="+mn-ea"/>
                <a:ea typeface="+mn-ea"/>
                <a:cs typeface="+mn-ea"/>
              </a:rPr>
              <a:t>＋</a:t>
            </a:r>
            <a:r>
              <a:rPr lang="en-US" altLang="zh-CN" sz="3600" b="1">
                <a:latin typeface="+mn-ea"/>
                <a:ea typeface="+mn-ea"/>
                <a:cs typeface="+mn-ea"/>
              </a:rPr>
              <a:t>1   </a:t>
            </a:r>
            <a:r>
              <a:rPr lang="zh-CN" altLang="en-US" sz="3600" b="1">
                <a:latin typeface="+mn-ea"/>
                <a:ea typeface="+mn-ea"/>
                <a:cs typeface="+mn-ea"/>
              </a:rPr>
              <a:t>和</a:t>
            </a:r>
            <a:r>
              <a:rPr lang="en-US" altLang="zh-CN" sz="3600" b="1" i="1">
                <a:latin typeface="+mn-ea"/>
                <a:ea typeface="+mn-ea"/>
                <a:cs typeface="+mn-ea"/>
              </a:rPr>
              <a:t>a</a:t>
            </a:r>
            <a:r>
              <a:rPr lang="zh-CN" altLang="en-US" sz="3600" b="1">
                <a:latin typeface="+mn-ea"/>
                <a:ea typeface="+mn-ea"/>
                <a:cs typeface="+mn-ea"/>
              </a:rPr>
              <a:t>－</a:t>
            </a:r>
            <a:r>
              <a:rPr lang="en-US" altLang="zh-CN" sz="3600" b="1">
                <a:latin typeface="+mn-ea"/>
                <a:ea typeface="+mn-ea"/>
                <a:cs typeface="+mn-ea"/>
              </a:rPr>
              <a:t>4</a:t>
            </a:r>
            <a:r>
              <a:rPr lang="zh-CN" altLang="en-US" sz="3600" b="1">
                <a:latin typeface="+mn-ea"/>
                <a:ea typeface="+mn-ea"/>
                <a:cs typeface="+mn-ea"/>
              </a:rPr>
              <a:t>，求这个数．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04850" y="2225040"/>
            <a:ext cx="1017079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解：由于一个正数的两个平方根是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1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和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－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4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，             则有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1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－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4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0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，即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3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－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0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，</a:t>
            </a:r>
          </a:p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     解得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1.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     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所以这个数为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(2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1)</a:t>
            </a:r>
            <a:r>
              <a:rPr lang="en-US" altLang="zh-CN" sz="3600" b="1" baseline="3000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2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(2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1)</a:t>
            </a:r>
            <a:r>
              <a:rPr lang="en-US" altLang="zh-CN" sz="3600" b="1" baseline="3000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2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9.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86138" y="5378874"/>
            <a:ext cx="7437967" cy="1212640"/>
          </a:xfrm>
          <a:prstGeom prst="rect">
            <a:avLst/>
          </a:prstGeom>
          <a:noFill/>
          <a:ln w="28575" cap="flat" cmpd="sng">
            <a:solidFill>
              <a:schemeClr val="accent6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noProof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方法归纳</a:t>
            </a:r>
            <a:r>
              <a:rPr lang="zh-CN" altLang="en-US" sz="2800" noProof="1">
                <a:solidFill>
                  <a:srgbClr val="0000FF"/>
                </a:solidFill>
              </a:rPr>
              <a:t>：</a:t>
            </a:r>
            <a:r>
              <a:rPr lang="zh-CN" altLang="en-US" sz="2800" noProof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一个正数有两个平方根，它们互为</a:t>
            </a:r>
          </a:p>
          <a:p>
            <a:pPr>
              <a:lnSpc>
                <a:spcPct val="130000"/>
              </a:lnSpc>
            </a:pPr>
            <a:r>
              <a:rPr lang="zh-CN" altLang="en-US" sz="2800" noProof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      </a:t>
            </a:r>
            <a:r>
              <a:rPr lang="zh-CN" altLang="en-US" sz="28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相反数</a:t>
            </a:r>
            <a:r>
              <a:rPr lang="en-US" altLang="zh-CN" sz="2800" noProof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3845" y="1563370"/>
            <a:ext cx="10162540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什么是平方根？如何表示一个非负数的平方根？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77" y="270158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195" y="2644140"/>
            <a:ext cx="9780905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如何求一个非负数的平方根？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531485" y="3088640"/>
            <a:ext cx="64960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 eaLnBrk="1" latinLnBrk="0" hangingPunct="1"/>
            <a:r>
              <a:rPr lang="en-US" altLang="zh-CN" sz="3200" dirty="0">
                <a:solidFill>
                  <a:srgbClr val="FF0000"/>
                </a:solidFill>
                <a:latin typeface="+mn-ea"/>
              </a:rPr>
              <a:t>3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50240" y="1479550"/>
            <a:ext cx="1123505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>
                <a:latin typeface="+mn-ea"/>
                <a:cs typeface="+mn-ea"/>
              </a:rPr>
              <a:t>（</a:t>
            </a:r>
            <a:r>
              <a:rPr lang="en-US" altLang="zh-CN" sz="3600" b="1">
                <a:latin typeface="+mn-ea"/>
                <a:cs typeface="+mn-ea"/>
              </a:rPr>
              <a:t>1</a:t>
            </a:r>
            <a:r>
              <a:rPr lang="zh-CN" altLang="en-US" sz="3600" b="1">
                <a:latin typeface="+mn-ea"/>
                <a:cs typeface="+mn-ea"/>
              </a:rPr>
              <a:t>）如果一个</a:t>
            </a:r>
            <a:r>
              <a:rPr lang="en-US" altLang="zh-CN" sz="3600" b="1">
                <a:latin typeface="+mn-ea"/>
                <a:cs typeface="+mn-ea"/>
              </a:rPr>
              <a:t>_____</a:t>
            </a:r>
            <a:r>
              <a:rPr lang="en-US" altLang="zh-CN" sz="3600" b="1" i="1">
                <a:solidFill>
                  <a:schemeClr val="tx1"/>
                </a:solidFill>
                <a:latin typeface="+mn-ea"/>
                <a:cs typeface="+mn-ea"/>
              </a:rPr>
              <a:t>x </a:t>
            </a:r>
            <a:r>
              <a:rPr lang="zh-CN" altLang="en-US" sz="3600" b="1">
                <a:latin typeface="+mn-ea"/>
                <a:cs typeface="+mn-ea"/>
              </a:rPr>
              <a:t>的平方等于</a:t>
            </a:r>
            <a:r>
              <a:rPr lang="en-US" altLang="zh-CN" sz="3600" b="1" i="1">
                <a:latin typeface="+mn-ea"/>
                <a:cs typeface="+mn-ea"/>
              </a:rPr>
              <a:t>a</a:t>
            </a:r>
            <a:r>
              <a:rPr lang="zh-CN" altLang="en-US" sz="3600" b="1">
                <a:latin typeface="+mn-ea"/>
                <a:cs typeface="+mn-ea"/>
              </a:rPr>
              <a:t>，那么这个正数</a:t>
            </a:r>
            <a:r>
              <a:rPr lang="en-US" altLang="zh-CN" sz="3600" b="1" i="1">
                <a:latin typeface="+mn-ea"/>
                <a:cs typeface="+mn-ea"/>
              </a:rPr>
              <a:t>x</a:t>
            </a:r>
            <a:r>
              <a:rPr lang="zh-CN" altLang="en-US" sz="3600" b="1">
                <a:latin typeface="+mn-ea"/>
                <a:cs typeface="+mn-ea"/>
              </a:rPr>
              <a:t>叫做</a:t>
            </a:r>
            <a:r>
              <a:rPr lang="en-US" altLang="zh-CN" sz="3600" b="1" i="1">
                <a:latin typeface="+mn-ea"/>
                <a:cs typeface="+mn-ea"/>
              </a:rPr>
              <a:t>a</a:t>
            </a:r>
            <a:r>
              <a:rPr lang="zh-CN" altLang="en-US" sz="3600" b="1">
                <a:latin typeface="+mn-ea"/>
                <a:cs typeface="+mn-ea"/>
              </a:rPr>
              <a:t>的</a:t>
            </a:r>
            <a:r>
              <a:rPr lang="en-US" altLang="zh-CN" sz="3600" b="1">
                <a:latin typeface="+mn-ea"/>
                <a:cs typeface="+mn-ea"/>
              </a:rPr>
              <a:t>___________</a:t>
            </a:r>
            <a:r>
              <a:rPr lang="zh-CN" altLang="en-US" sz="3600" b="1">
                <a:latin typeface="+mn-ea"/>
                <a:cs typeface="+mn-ea"/>
              </a:rPr>
              <a:t>。即如果       ，那么</a:t>
            </a:r>
            <a:r>
              <a:rPr lang="en-US" altLang="zh-CN" sz="3600" b="1">
                <a:latin typeface="+mn-ea"/>
                <a:cs typeface="+mn-ea"/>
              </a:rPr>
              <a:t>_______</a:t>
            </a:r>
            <a:r>
              <a:rPr lang="zh-CN" altLang="en-US" sz="3600" b="1">
                <a:latin typeface="+mn-ea"/>
                <a:cs typeface="+mn-ea"/>
              </a:rPr>
              <a:t>。</a:t>
            </a:r>
          </a:p>
        </p:txBody>
      </p:sp>
      <p:graphicFrame>
        <p:nvGraphicFramePr>
          <p:cNvPr id="38" name="对象 3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006465" y="2197100"/>
          <a:ext cx="1164590" cy="687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r:id="rId6" imgW="624205" imgH="294005" progId="Equation.KSEE3">
                  <p:embed/>
                </p:oleObj>
              </mc:Choice>
              <mc:Fallback>
                <p:oleObj r:id="rId6" imgW="624205" imgH="294005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06465" y="2197100"/>
                        <a:ext cx="1164590" cy="687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文本框 41"/>
          <p:cNvSpPr txBox="1"/>
          <p:nvPr/>
        </p:nvSpPr>
        <p:spPr>
          <a:xfrm>
            <a:off x="3351530" y="3855085"/>
            <a:ext cx="7816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+mn-ea"/>
                <a:cs typeface="宋体" panose="02010600030101010101" pitchFamily="2" charset="-122"/>
              </a:rPr>
              <a:t>-3</a:t>
            </a:r>
            <a:endParaRPr lang="zh-CN" altLang="en-US" sz="3200" b="1">
              <a:solidFill>
                <a:srgbClr val="FF0000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37280" y="1565910"/>
            <a:ext cx="11049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ea"/>
                <a:cs typeface="宋体" panose="02010600030101010101" pitchFamily="2" charset="-122"/>
                <a:sym typeface="+mn-ea"/>
              </a:rPr>
              <a:t>正数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76755" y="2271395"/>
            <a:ext cx="22148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ea"/>
                <a:cs typeface="宋体" panose="02010600030101010101" pitchFamily="2" charset="-122"/>
                <a:sym typeface="+mn-ea"/>
              </a:rPr>
              <a:t>算术平方根</a:t>
            </a:r>
          </a:p>
        </p:txBody>
      </p:sp>
      <p:graphicFrame>
        <p:nvGraphicFramePr>
          <p:cNvPr id="10" name="对象 9"/>
          <p:cNvGraphicFramePr/>
          <p:nvPr/>
        </p:nvGraphicFramePr>
        <p:xfrm>
          <a:off x="8326120" y="2237740"/>
          <a:ext cx="1290320" cy="635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r:id="rId8" imgW="1087755" imgH="597535" progId="Equation.DSMT4">
                  <p:embed/>
                </p:oleObj>
              </mc:Choice>
              <mc:Fallback>
                <p:oleObj r:id="rId8" imgW="1087755" imgH="597535" progId="Equation.DSMT4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26120" y="2237740"/>
                        <a:ext cx="1290320" cy="635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650240" y="2304415"/>
            <a:ext cx="9715500" cy="3907790"/>
            <a:chOff x="1024" y="3629"/>
            <a:chExt cx="15300" cy="6154"/>
          </a:xfrm>
        </p:grpSpPr>
        <p:sp>
          <p:nvSpPr>
            <p:cNvPr id="18" name="文本框 17"/>
            <p:cNvSpPr txBox="1"/>
            <p:nvPr/>
          </p:nvSpPr>
          <p:spPr>
            <a:xfrm>
              <a:off x="1024" y="3629"/>
              <a:ext cx="15300" cy="61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l" eaLnBrk="1" latinLnBrk="0" hangingPunct="1"/>
              <a:endPara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lvl="0" algn="l" eaLnBrk="1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600" b="1" dirty="0">
                  <a:latin typeface="+mn-ea"/>
                  <a:cs typeface="+mn-ea"/>
                </a:rPr>
                <a:t>（</a:t>
              </a:r>
              <a:r>
                <a:rPr lang="en-US" altLang="zh-CN" sz="3600" b="1" dirty="0">
                  <a:latin typeface="+mn-ea"/>
                  <a:cs typeface="+mn-ea"/>
                </a:rPr>
                <a:t>2</a:t>
              </a:r>
              <a:r>
                <a:rPr lang="zh-CN" altLang="en-US" sz="3600" b="1" dirty="0">
                  <a:latin typeface="+mn-ea"/>
                  <a:cs typeface="+mn-ea"/>
                </a:rPr>
                <a:t>）</a:t>
              </a:r>
              <a:r>
                <a:rPr lang="en-US" altLang="zh-CN" sz="3600" b="1" dirty="0">
                  <a:latin typeface="+mn-ea"/>
                  <a:cs typeface="+mn-ea"/>
                </a:rPr>
                <a:t>9</a:t>
              </a:r>
              <a:r>
                <a:rPr lang="zh-CN" altLang="en-US" sz="3600" b="1" dirty="0">
                  <a:latin typeface="+mn-ea"/>
                  <a:cs typeface="+mn-ea"/>
                </a:rPr>
                <a:t>的算术平方根是</a:t>
              </a:r>
              <a:r>
                <a:rPr lang="en-US" altLang="zh-CN" sz="3600" b="1" dirty="0">
                  <a:latin typeface="+mn-ea"/>
                  <a:cs typeface="+mn-ea"/>
                </a:rPr>
                <a:t>___</a:t>
              </a:r>
              <a:r>
                <a:rPr lang="zh-CN" altLang="en-US" sz="3600" b="1" dirty="0">
                  <a:latin typeface="+mn-ea"/>
                  <a:cs typeface="+mn-ea"/>
                </a:rPr>
                <a:t>。</a:t>
              </a:r>
              <a:r>
                <a:rPr lang="en-US" altLang="zh-CN" sz="3600" b="1" dirty="0">
                  <a:latin typeface="+mn-ea"/>
                  <a:cs typeface="+mn-ea"/>
                </a:rPr>
                <a:t>还有</a:t>
              </a:r>
              <a:r>
                <a:rPr lang="zh-CN" altLang="zh-CN" sz="3600" b="1" dirty="0">
                  <a:latin typeface="+mn-ea"/>
                  <a:cs typeface="+mn-ea"/>
                </a:rPr>
                <a:t>哪些</a:t>
              </a:r>
              <a:r>
                <a:rPr lang="en-US" altLang="zh-CN" sz="3600" b="1" dirty="0">
                  <a:latin typeface="+mn-ea"/>
                  <a:cs typeface="+mn-ea"/>
                </a:rPr>
                <a:t>数的平方也等于9</a:t>
              </a:r>
              <a:r>
                <a:rPr lang="zh-CN" altLang="en-US" sz="3600" b="1" dirty="0">
                  <a:latin typeface="+mn-ea"/>
                  <a:cs typeface="+mn-ea"/>
                </a:rPr>
                <a:t>呢</a:t>
              </a:r>
              <a:r>
                <a:rPr lang="en-US" altLang="zh-CN" sz="3600" b="1" dirty="0">
                  <a:latin typeface="+mn-ea"/>
                  <a:cs typeface="+mn-ea"/>
                </a:rPr>
                <a:t>?____</a:t>
              </a:r>
              <a:r>
                <a:rPr lang="zh-CN" altLang="en-US" sz="3600" b="1" dirty="0">
                  <a:latin typeface="+mn-ea"/>
                  <a:cs typeface="+mn-ea"/>
                </a:rPr>
                <a:t>。</a:t>
              </a:r>
              <a:endParaRPr lang="en-US" altLang="zh-CN" sz="3600" b="1" dirty="0">
                <a:latin typeface="+mn-ea"/>
                <a:cs typeface="+mn-ea"/>
              </a:endParaRPr>
            </a:p>
            <a:p>
              <a:pPr lvl="0" algn="l" eaLnBrk="1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600" b="1" dirty="0">
                  <a:latin typeface="+mn-ea"/>
                  <a:cs typeface="+mn-ea"/>
                </a:rPr>
                <a:t>（</a:t>
              </a:r>
              <a:r>
                <a:rPr lang="en-US" altLang="zh-CN" sz="3600" b="1" dirty="0">
                  <a:latin typeface="+mn-ea"/>
                  <a:cs typeface="+mn-ea"/>
                </a:rPr>
                <a:t>3</a:t>
              </a:r>
              <a:r>
                <a:rPr lang="zh-CN" altLang="en-US" sz="3600" b="1" dirty="0">
                  <a:latin typeface="+mn-ea"/>
                  <a:cs typeface="+mn-ea"/>
                </a:rPr>
                <a:t>）平方等于     的数有哪些？ </a:t>
              </a:r>
              <a:r>
                <a:rPr lang="en-US" altLang="zh-CN" sz="3600" b="1" dirty="0">
                  <a:latin typeface="+mn-ea"/>
                  <a:cs typeface="+mn-ea"/>
                </a:rPr>
                <a:t>_______</a:t>
              </a:r>
              <a:r>
                <a:rPr lang="zh-CN" altLang="en-US" sz="3600" b="1" dirty="0">
                  <a:latin typeface="+mn-ea"/>
                  <a:cs typeface="+mn-ea"/>
                </a:rPr>
                <a:t>。</a:t>
              </a:r>
            </a:p>
            <a:p>
              <a:pPr lvl="0" algn="l" eaLnBrk="1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600" b="1" dirty="0">
                  <a:latin typeface="+mn-ea"/>
                  <a:cs typeface="+mn-ea"/>
                </a:rPr>
                <a:t>（</a:t>
              </a:r>
              <a:r>
                <a:rPr lang="en-US" altLang="zh-CN" sz="3600" b="1" dirty="0">
                  <a:latin typeface="+mn-ea"/>
                  <a:cs typeface="+mn-ea"/>
                </a:rPr>
                <a:t>4</a:t>
              </a:r>
              <a:r>
                <a:rPr lang="zh-CN" altLang="en-US" sz="3600" b="1" dirty="0">
                  <a:latin typeface="+mn-ea"/>
                  <a:cs typeface="+mn-ea"/>
                </a:rPr>
                <a:t>）平方等于</a:t>
              </a:r>
              <a:r>
                <a:rPr lang="en-US" altLang="zh-CN" sz="3600" b="1" dirty="0">
                  <a:latin typeface="+mn-ea"/>
                  <a:cs typeface="+mn-ea"/>
                </a:rPr>
                <a:t>0.64</a:t>
              </a:r>
              <a:r>
                <a:rPr lang="zh-CN" altLang="en-US" sz="3600" b="1" dirty="0">
                  <a:latin typeface="+mn-ea"/>
                  <a:cs typeface="+mn-ea"/>
                </a:rPr>
                <a:t>的数有哪些？ </a:t>
              </a:r>
              <a:r>
                <a:rPr lang="en-US" altLang="zh-CN" sz="3600" b="1" dirty="0">
                  <a:latin typeface="+mn-ea"/>
                  <a:cs typeface="+mn-ea"/>
                </a:rPr>
                <a:t>______</a:t>
              </a:r>
              <a:r>
                <a:rPr lang="zh-CN" altLang="en-US" sz="3600" b="1" dirty="0">
                  <a:latin typeface="+mn-ea"/>
                  <a:cs typeface="+mn-ea"/>
                </a:rPr>
                <a:t>。 </a:t>
              </a:r>
              <a:endParaRPr lang="en-US" altLang="zh-CN" sz="3600" b="1" dirty="0">
                <a:latin typeface="+mn-ea"/>
                <a:cs typeface="+mn-ea"/>
                <a:sym typeface="+mn-ea"/>
              </a:endParaRPr>
            </a:p>
          </p:txBody>
        </p:sp>
        <p:graphicFrame>
          <p:nvGraphicFramePr>
            <p:cNvPr id="11" name="对象 10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6139" y="7070"/>
            <a:ext cx="735" cy="16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1" r:id="rId10" imgW="152400" imgH="393700" progId="Equation.KSEE3">
                    <p:embed/>
                  </p:oleObj>
                </mc:Choice>
                <mc:Fallback>
                  <p:oleObj r:id="rId10" imgW="152400" imgH="393700" progId="Equation.KSEE3">
                    <p:embed/>
                    <p:pic>
                      <p:nvPicPr>
                        <p:cNvPr id="0" name="图片 1024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139" y="7070"/>
                          <a:ext cx="735" cy="161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2" name="对象 1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385050" y="4325620"/>
          <a:ext cx="1360170" cy="941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r:id="rId12" imgW="495300" imgH="393700" progId="Equation.KSEE3">
                  <p:embed/>
                </p:oleObj>
              </mc:Choice>
              <mc:Fallback>
                <p:oleObj r:id="rId12" imgW="495300" imgH="3937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385050" y="4325620"/>
                        <a:ext cx="1360170" cy="941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696835" y="5411470"/>
          <a:ext cx="1048385" cy="586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r:id="rId14" imgW="316865" imgH="177165" progId="Equation.KSEE3">
                  <p:embed/>
                </p:oleObj>
              </mc:Choice>
              <mc:Fallback>
                <p:oleObj r:id="rId14" imgW="316865" imgH="177165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696835" y="5411470"/>
                        <a:ext cx="1048385" cy="5867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流程图: 可选过程 13"/>
          <p:cNvSpPr/>
          <p:nvPr/>
        </p:nvSpPr>
        <p:spPr>
          <a:xfrm>
            <a:off x="254968" y="903471"/>
            <a:ext cx="1596008" cy="576064"/>
          </a:xfrm>
          <a:prstGeom prst="flowChartAlternateProcess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+mj-ea"/>
                <a:ea typeface="+mj-ea"/>
              </a:rPr>
              <a:t>回顾</a:t>
            </a:r>
          </a:p>
        </p:txBody>
      </p:sp>
      <p:sp>
        <p:nvSpPr>
          <p:cNvPr id="35" name="云形标注 18"/>
          <p:cNvSpPr/>
          <p:nvPr/>
        </p:nvSpPr>
        <p:spPr>
          <a:xfrm>
            <a:off x="8717280" y="3338830"/>
            <a:ext cx="3474720" cy="2072640"/>
          </a:xfrm>
          <a:prstGeom prst="cloudCallout">
            <a:avLst>
              <a:gd name="adj1" fmla="val -44795"/>
              <a:gd name="adj2" fmla="val 75280"/>
            </a:avLst>
          </a:prstGeom>
          <a:solidFill>
            <a:srgbClr val="FFFF00"/>
          </a:solidFill>
          <a:ln w="25400" cap="flat" cmpd="sng">
            <a:solidFill>
              <a:srgbClr val="00B0F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 eaLnBrk="1" hangingPunct="1"/>
            <a:endParaRPr lang="en-US" altLang="zh-CN" sz="2800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  <a:p>
            <a:pPr lvl="0" algn="ctr" eaLnBrk="1" hangingPunct="1"/>
            <a:r>
              <a:rPr lang="en-US" altLang="zh-CN" sz="2800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±0.8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表示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+0.8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和－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0.8</a:t>
            </a:r>
          </a:p>
          <a:p>
            <a:pPr lvl="0" algn="ctr" eaLnBrk="1" hangingPunct="1"/>
            <a:r>
              <a:rPr lang="zh-CN" altLang="en-US" sz="2800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读作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正负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0.8”</a:t>
            </a:r>
          </a:p>
          <a:p>
            <a:pPr lvl="0" algn="ctr" eaLnBrk="1" hangingPunct="1"/>
            <a:endParaRPr lang="en-US" altLang="zh-CN" sz="2800" dirty="0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7" grpId="0"/>
      <p:bldP spid="42" grpId="0"/>
      <p:bldP spid="8" grpId="0"/>
      <p:bldP spid="9" grpId="0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Text Box 4"/>
          <p:cNvSpPr txBox="1"/>
          <p:nvPr/>
        </p:nvSpPr>
        <p:spPr>
          <a:xfrm>
            <a:off x="274955" y="763270"/>
            <a:ext cx="44672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探究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</a:rPr>
              <a:t>1 </a:t>
            </a:r>
            <a:r>
              <a:rPr lang="zh-CN" altLang="en-US" sz="3600" b="1" dirty="0">
                <a:latin typeface="+mn-ea"/>
                <a:cs typeface="+mn-ea"/>
              </a:rPr>
              <a:t>填表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sp>
        <p:nvSpPr>
          <p:cNvPr id="8" name="Rectangle 12"/>
          <p:cNvSpPr/>
          <p:nvPr/>
        </p:nvSpPr>
        <p:spPr>
          <a:xfrm>
            <a:off x="1724025" y="2283302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Rectangle 14"/>
          <p:cNvSpPr/>
          <p:nvPr/>
        </p:nvSpPr>
        <p:spPr>
          <a:xfrm>
            <a:off x="1851025" y="2410302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Rectangle 16"/>
          <p:cNvSpPr/>
          <p:nvPr/>
        </p:nvSpPr>
        <p:spPr>
          <a:xfrm>
            <a:off x="1978025" y="2537302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Rectangle 18"/>
          <p:cNvSpPr/>
          <p:nvPr/>
        </p:nvSpPr>
        <p:spPr>
          <a:xfrm>
            <a:off x="2105025" y="2664302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Rectangle 20"/>
          <p:cNvSpPr/>
          <p:nvPr/>
        </p:nvSpPr>
        <p:spPr>
          <a:xfrm>
            <a:off x="2232025" y="2791302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Rectangle 22"/>
          <p:cNvSpPr/>
          <p:nvPr/>
        </p:nvSpPr>
        <p:spPr>
          <a:xfrm>
            <a:off x="1762125" y="2945289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4" name="表格 13"/>
          <p:cNvGraphicFramePr/>
          <p:nvPr>
            <p:custDataLst>
              <p:tags r:id="rId3"/>
            </p:custDataLst>
          </p:nvPr>
        </p:nvGraphicFramePr>
        <p:xfrm>
          <a:off x="1546225" y="1544320"/>
          <a:ext cx="7454900" cy="1957705"/>
        </p:xfrm>
        <a:graphic>
          <a:graphicData uri="http://schemas.openxmlformats.org/drawingml/2006/table">
            <a:tbl>
              <a:tblPr/>
              <a:tblGrid>
                <a:gridCol w="1243330"/>
                <a:gridCol w="1241425"/>
                <a:gridCol w="1242695"/>
                <a:gridCol w="1243330"/>
                <a:gridCol w="1241425"/>
                <a:gridCol w="1242695"/>
              </a:tblGrid>
              <a:tr h="979805"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1907858" y="1577975"/>
          <a:ext cx="715962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5" r:id="rId7" imgW="177800" imgH="203200" progId="Equation.DSMT4">
                  <p:embed/>
                </p:oleObj>
              </mc:Choice>
              <mc:Fallback>
                <p:oleObj r:id="rId7" imgW="177800" imgH="2032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07858" y="1577975"/>
                        <a:ext cx="715962" cy="790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3275013" y="1769745"/>
          <a:ext cx="373062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6" r:id="rId9" imgW="88900" imgH="164465" progId="Equation.DSMT4">
                  <p:embed/>
                </p:oleObj>
              </mc:Choice>
              <mc:Fallback>
                <p:oleObj r:id="rId9" imgW="88900" imgH="164465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275013" y="1769745"/>
                        <a:ext cx="373062" cy="5286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4354513" y="1769745"/>
          <a:ext cx="579437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7" r:id="rId11" imgW="177800" imgH="177800" progId="Equation.DSMT4">
                  <p:embed/>
                </p:oleObj>
              </mc:Choice>
              <mc:Fallback>
                <p:oleObj r:id="rId11" imgW="177800" imgH="17780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54513" y="1769745"/>
                        <a:ext cx="579437" cy="5794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5588000" y="1769745"/>
          <a:ext cx="631825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8" r:id="rId13" imgW="190500" imgH="177800" progId="Equation.DSMT4">
                  <p:embed/>
                </p:oleObj>
              </mc:Choice>
              <mc:Fallback>
                <p:oleObj r:id="rId13" imgW="190500" imgH="1778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588000" y="1769745"/>
                        <a:ext cx="631825" cy="598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6791325" y="1769745"/>
          <a:ext cx="623888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9" r:id="rId15" imgW="203200" imgH="177800" progId="Equation.DSMT4">
                  <p:embed/>
                </p:oleObj>
              </mc:Choice>
              <mc:Fallback>
                <p:oleObj r:id="rId15" imgW="203200" imgH="17780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791325" y="1769745"/>
                        <a:ext cx="623888" cy="5651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8026400" y="1544320"/>
          <a:ext cx="700088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0" r:id="rId17" imgW="215900" imgH="393065" progId="Equation.DSMT4">
                  <p:embed/>
                </p:oleObj>
              </mc:Choice>
              <mc:Fallback>
                <p:oleObj r:id="rId17" imgW="215900" imgH="393065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026400" y="1544320"/>
                        <a:ext cx="700088" cy="1008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/>
        </p:nvGraphicFramePr>
        <p:xfrm>
          <a:off x="1906588" y="2763520"/>
          <a:ext cx="50006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1" r:id="rId19" imgW="127000" imgH="139700" progId="Equation.DSMT4">
                  <p:embed/>
                </p:oleObj>
              </mc:Choice>
              <mc:Fallback>
                <p:oleObj r:id="rId19" imgW="127000" imgH="139700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906588" y="2763520"/>
                        <a:ext cx="500062" cy="577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24"/>
          <p:cNvSpPr/>
          <p:nvPr/>
        </p:nvSpPr>
        <p:spPr>
          <a:xfrm>
            <a:off x="3492183" y="3516789"/>
            <a:ext cx="86360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" name="Text Box 28"/>
          <p:cNvSpPr txBox="1"/>
          <p:nvPr/>
        </p:nvSpPr>
        <p:spPr>
          <a:xfrm>
            <a:off x="766445" y="3622040"/>
            <a:ext cx="11186795" cy="2445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如果我们把              　         分别叫做</a:t>
            </a:r>
          </a:p>
          <a:p>
            <a:pPr lvl="0"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的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平方根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，你能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类比算术平方根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的概念，给出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平方根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的概念吗？</a:t>
            </a:r>
          </a:p>
        </p:txBody>
      </p:sp>
      <p:graphicFrame>
        <p:nvGraphicFramePr>
          <p:cNvPr id="39" name="对象 38"/>
          <p:cNvGraphicFramePr>
            <a:graphicFrameLocks noChangeAspect="1"/>
          </p:cNvGraphicFramePr>
          <p:nvPr/>
        </p:nvGraphicFramePr>
        <p:xfrm>
          <a:off x="3281045" y="3622040"/>
          <a:ext cx="3438525" cy="954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r:id="rId21" imgW="3797300" imgH="1054100" progId="Equation.DSMT4">
                  <p:embed/>
                </p:oleObj>
              </mc:Choice>
              <mc:Fallback>
                <p:oleObj r:id="rId21" imgW="3797300" imgH="1054100" progId="Equation.DSMT4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281045" y="3622040"/>
                        <a:ext cx="3438525" cy="9544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对象 40"/>
          <p:cNvGraphicFramePr>
            <a:graphicFrameLocks noChangeAspect="1"/>
          </p:cNvGraphicFramePr>
          <p:nvPr/>
        </p:nvGraphicFramePr>
        <p:xfrm>
          <a:off x="8813165" y="3579495"/>
          <a:ext cx="2709545" cy="963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r:id="rId23" imgW="2997200" imgH="1066800" progId="Equation.DSMT4">
                  <p:embed/>
                </p:oleObj>
              </mc:Choice>
              <mc:Fallback>
                <p:oleObj r:id="rId23" imgW="2997200" imgH="1066800" progId="Equation.DSMT4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813165" y="3579495"/>
                        <a:ext cx="2709545" cy="9639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对象 44"/>
          <p:cNvGraphicFramePr>
            <a:graphicFrameLocks noChangeAspect="1"/>
          </p:cNvGraphicFramePr>
          <p:nvPr/>
        </p:nvGraphicFramePr>
        <p:xfrm>
          <a:off x="6791167" y="2758599"/>
          <a:ext cx="67500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r:id="rId25" imgW="203200" imgH="177165" progId="Equation.DSMT4">
                  <p:embed/>
                </p:oleObj>
              </mc:Choice>
              <mc:Fallback>
                <p:oleObj r:id="rId25" imgW="203200" imgH="177165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791167" y="2758599"/>
                        <a:ext cx="675005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对象 46"/>
          <p:cNvGraphicFramePr>
            <a:graphicFrameLocks noChangeAspect="1"/>
          </p:cNvGraphicFramePr>
          <p:nvPr/>
        </p:nvGraphicFramePr>
        <p:xfrm>
          <a:off x="8026083" y="2529364"/>
          <a:ext cx="615950" cy="967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r:id="rId27" imgW="254000" imgH="393700" progId="Equation.DSMT4">
                  <p:embed/>
                </p:oleObj>
              </mc:Choice>
              <mc:Fallback>
                <p:oleObj r:id="rId27" imgW="254000" imgH="393700" progId="Equation.DSMT4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8026083" y="2529364"/>
                        <a:ext cx="615950" cy="9671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对象 48"/>
          <p:cNvGraphicFramePr>
            <a:graphicFrameLocks noChangeAspect="1"/>
          </p:cNvGraphicFramePr>
          <p:nvPr/>
        </p:nvGraphicFramePr>
        <p:xfrm>
          <a:off x="3061653" y="2758282"/>
          <a:ext cx="800100" cy="528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r:id="rId29" imgW="190500" imgH="165100" progId="Equation.DSMT4">
                  <p:embed/>
                </p:oleObj>
              </mc:Choice>
              <mc:Fallback>
                <p:oleObj r:id="rId29" imgW="190500" imgH="1651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061653" y="2758282"/>
                        <a:ext cx="800100" cy="5289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对象 50"/>
          <p:cNvGraphicFramePr>
            <a:graphicFrameLocks noChangeAspect="1"/>
          </p:cNvGraphicFramePr>
          <p:nvPr/>
        </p:nvGraphicFramePr>
        <p:xfrm>
          <a:off x="4427855" y="2749550"/>
          <a:ext cx="661670" cy="537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r:id="rId31" imgW="203200" imgH="165100" progId="Equation.DSMT4">
                  <p:embed/>
                </p:oleObj>
              </mc:Choice>
              <mc:Fallback>
                <p:oleObj r:id="rId31" imgW="203200" imgH="165100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4427855" y="2749550"/>
                        <a:ext cx="661670" cy="5378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5587842" y="2714784"/>
          <a:ext cx="67500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r:id="rId33" imgW="203200" imgH="177165" progId="Equation.DSMT4">
                  <p:embed/>
                </p:oleObj>
              </mc:Choice>
              <mc:Fallback>
                <p:oleObj r:id="rId33" imgW="203200" imgH="177165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5587842" y="2714784"/>
                        <a:ext cx="675005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A_矩形 2"/>
          <p:cNvSpPr/>
          <p:nvPr>
            <p:custDataLst>
              <p:tags r:id="rId4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226060" y="763905"/>
            <a:ext cx="50190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+mn-ea"/>
                <a:cs typeface="宋体" panose="02010600030101010101" pitchFamily="2" charset="-122"/>
                <a:sym typeface="+mn-ea"/>
              </a:rPr>
              <a:t>归纳：平方根的概念</a:t>
            </a:r>
          </a:p>
        </p:txBody>
      </p:sp>
      <p:graphicFrame>
        <p:nvGraphicFramePr>
          <p:cNvPr id="7" name="表格 6"/>
          <p:cNvGraphicFramePr/>
          <p:nvPr>
            <p:custDataLst>
              <p:tags r:id="rId3"/>
            </p:custDataLst>
          </p:nvPr>
        </p:nvGraphicFramePr>
        <p:xfrm>
          <a:off x="937260" y="2062480"/>
          <a:ext cx="10265410" cy="3425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2705"/>
                <a:gridCol w="5132705"/>
              </a:tblGrid>
              <a:tr h="548005"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>
                          <a:latin typeface="+mn-ea"/>
                        </a:rPr>
                        <a:t>算术平方根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>
                          <a:solidFill>
                            <a:srgbClr val="FF0000"/>
                          </a:solidFill>
                          <a:latin typeface="+mn-ea"/>
                        </a:rPr>
                        <a:t>平方根</a:t>
                      </a:r>
                    </a:p>
                  </a:txBody>
                  <a:tcPr/>
                </a:tc>
              </a:tr>
              <a:tr h="2651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 </a:t>
                      </a:r>
                      <a:endParaRPr lang="zh-CN" altLang="en-US" sz="28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   </a:t>
                      </a:r>
                      <a:endParaRPr lang="zh-CN" altLang="en-US" sz="28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066165" y="2980690"/>
            <a:ext cx="4862195" cy="226377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lumMod val="90000"/>
                  </a:schemeClr>
                </a:solidFill>
              </a14:hiddenFill>
            </a:ext>
          </a:extLst>
        </p:spPr>
        <p:txBody>
          <a:bodyPr/>
          <a:lstStyle/>
          <a:p>
            <a:pPr>
              <a:buNone/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一般地，如果一个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正数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的平方等于</a:t>
            </a:r>
            <a:r>
              <a:rPr lang="en-US" altLang="zh-CN" sz="2800" b="1" i="1">
                <a:latin typeface="+mn-ea"/>
                <a:cs typeface="+mn-ea"/>
                <a:sym typeface="+mn-ea"/>
              </a:rPr>
              <a:t>a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，那么这个数叫做</a:t>
            </a:r>
            <a:r>
              <a:rPr lang="en-US" altLang="zh-CN" sz="2800" b="1" i="1">
                <a:latin typeface="+mn-ea"/>
                <a:cs typeface="+mn-ea"/>
                <a:sym typeface="+mn-ea"/>
              </a:rPr>
              <a:t>a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算术平方根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。</a:t>
            </a:r>
            <a:endParaRPr lang="zh-CN" altLang="en-US" sz="2800" b="1" dirty="0">
              <a:latin typeface="+mn-ea"/>
              <a:cs typeface="+mn-ea"/>
              <a:sym typeface="+mn-ea"/>
            </a:endParaRPr>
          </a:p>
          <a:p>
            <a:pPr>
              <a:buNone/>
            </a:pPr>
            <a:r>
              <a:rPr lang="zh-CN" altLang="en-US" sz="2800" b="1" dirty="0">
                <a:latin typeface="+mn-ea"/>
                <a:cs typeface="+mn-ea"/>
                <a:sym typeface="+mn-ea"/>
              </a:rPr>
              <a:t>    这就是说，如果</a:t>
            </a:r>
            <a:r>
              <a:rPr lang="en-US" altLang="x-none" sz="2800" b="1" dirty="0">
                <a:latin typeface="+mn-ea"/>
                <a:cs typeface="+mn-ea"/>
                <a:sym typeface="+mn-ea"/>
              </a:rPr>
              <a:t> </a:t>
            </a:r>
            <a:r>
              <a:rPr lang="en-US" altLang="x-none" sz="2800" b="1" i="1" dirty="0">
                <a:latin typeface="+mn-ea"/>
                <a:cs typeface="+mn-ea"/>
                <a:sym typeface="+mn-ea"/>
              </a:rPr>
              <a:t>x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²=</a:t>
            </a:r>
            <a:r>
              <a:rPr lang="en-US" altLang="x-none" sz="2800" b="1" dirty="0">
                <a:latin typeface="+mn-ea"/>
                <a:cs typeface="+mn-ea"/>
                <a:sym typeface="+mn-ea"/>
              </a:rPr>
              <a:t> </a:t>
            </a:r>
            <a:r>
              <a:rPr lang="en-US" altLang="x-none" sz="2800" b="1" i="1" dirty="0">
                <a:latin typeface="+mn-ea"/>
                <a:cs typeface="+mn-ea"/>
                <a:sym typeface="+mn-ea"/>
              </a:rPr>
              <a:t>a 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，那么</a:t>
            </a:r>
            <a:r>
              <a:rPr lang="en-US" altLang="zh-CN" sz="2800" b="1" i="1">
                <a:latin typeface="+mn-ea"/>
                <a:cs typeface="+mn-ea"/>
                <a:sym typeface="+mn-ea"/>
              </a:rPr>
              <a:t>x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叫做</a:t>
            </a:r>
            <a:r>
              <a:rPr lang="en-US" altLang="zh-CN" sz="2800" b="1" i="1">
                <a:latin typeface="+mn-ea"/>
                <a:cs typeface="+mn-ea"/>
                <a:sym typeface="+mn-ea"/>
              </a:rPr>
              <a:t>a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算术平方根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。</a:t>
            </a:r>
            <a:endParaRPr lang="zh-CN" altLang="en-US" sz="2800" b="1">
              <a:latin typeface="+mn-ea"/>
              <a:cs typeface="+mn-ea"/>
              <a:sym typeface="+mn-ea"/>
            </a:endParaRPr>
          </a:p>
          <a:p>
            <a:pPr lvl="0" fontAlgn="base">
              <a:lnSpc>
                <a:spcPct val="130000"/>
              </a:lnSpc>
              <a:spcBef>
                <a:spcPct val="0"/>
              </a:spcBef>
              <a:buNone/>
            </a:pPr>
            <a:endParaRPr lang="en-US" altLang="zh-CN" sz="2800" b="1" strike="noStrike" noProof="1">
              <a:latin typeface="+mn-ea"/>
              <a:cs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09030" y="2970530"/>
            <a:ext cx="5499735" cy="58293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lumMod val="90000"/>
                  </a:schemeClr>
                </a:solidFill>
              </a14:hiddenFill>
            </a:ext>
          </a:extLst>
        </p:spPr>
        <p:txBody>
          <a:bodyPr/>
          <a:lstStyle/>
          <a:p>
            <a:pPr>
              <a:buNone/>
            </a:pPr>
            <a:r>
              <a:rPr lang="en-US" altLang="zh-CN" sz="2800" b="1" dirty="0">
                <a:latin typeface="+mn-ea"/>
                <a:cs typeface="+mn-ea"/>
                <a:sym typeface="+mn-ea"/>
              </a:rPr>
              <a:t>    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一般地，如果一个</a:t>
            </a:r>
            <a:r>
              <a:rPr lang="en-US" altLang="zh-CN" sz="2800" b="1" dirty="0">
                <a:latin typeface="+mn-ea"/>
                <a:cs typeface="+mn-ea"/>
                <a:sym typeface="+mn-ea"/>
              </a:rPr>
              <a:t>___ 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的</a:t>
            </a:r>
            <a:endParaRPr lang="en-US" altLang="zh-CN" sz="2800" b="1" strike="noStrike" noProof="1">
              <a:latin typeface="+mn-ea"/>
              <a:cs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22035" y="3408680"/>
            <a:ext cx="5586730" cy="52197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lumMod val="90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buNone/>
            </a:pPr>
            <a:r>
              <a:rPr lang="zh-CN" altLang="en-US" sz="2800" b="1" dirty="0">
                <a:latin typeface="+mn-ea"/>
                <a:cs typeface="+mn-ea"/>
                <a:sym typeface="+mn-ea"/>
              </a:rPr>
              <a:t>平方等于</a:t>
            </a:r>
            <a:r>
              <a:rPr lang="en-US" altLang="x-none" sz="2800" b="1" i="1" dirty="0">
                <a:latin typeface="+mn-ea"/>
                <a:cs typeface="+mn-ea"/>
                <a:sym typeface="+mn-ea"/>
              </a:rPr>
              <a:t>a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，那么这个数叫做</a:t>
            </a:r>
            <a:r>
              <a:rPr lang="en-US" altLang="x-none" sz="2800" b="1" i="1" dirty="0">
                <a:latin typeface="+mn-ea"/>
                <a:cs typeface="+mn-ea"/>
                <a:sym typeface="+mn-ea"/>
              </a:rPr>
              <a:t>a</a:t>
            </a:r>
            <a:endParaRPr lang="en-US" altLang="zh-CN" sz="2800" b="1" strike="noStrike" noProof="1">
              <a:latin typeface="+mn-ea"/>
              <a:cs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22670" y="3831590"/>
            <a:ext cx="4846320" cy="52197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lumMod val="90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buNone/>
            </a:pPr>
            <a:r>
              <a:rPr lang="zh-CN" altLang="en-US" sz="2800" b="1" dirty="0">
                <a:latin typeface="+mn-ea"/>
                <a:cs typeface="宋体" panose="02010600030101010101" pitchFamily="2" charset="-122"/>
                <a:sym typeface="+mn-ea"/>
              </a:rPr>
              <a:t>的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_____________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</a:t>
            </a:r>
            <a:endParaRPr lang="en-US" altLang="zh-CN" sz="2800" b="1" strike="noStrike" noProof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09030" y="4353560"/>
            <a:ext cx="4923790" cy="52197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lumMod val="90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buNone/>
            </a:pPr>
            <a:r>
              <a:rPr lang="en-US" altLang="zh-CN" sz="2800" b="1" dirty="0">
                <a:latin typeface="+mn-ea"/>
                <a:cs typeface="+mn-ea"/>
                <a:sym typeface="+mn-ea"/>
              </a:rPr>
              <a:t>    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这就是说，如果</a:t>
            </a:r>
            <a:r>
              <a:rPr lang="en-US" altLang="x-none" sz="2800" b="1" dirty="0">
                <a:latin typeface="+mn-ea"/>
                <a:cs typeface="+mn-ea"/>
                <a:sym typeface="+mn-ea"/>
              </a:rPr>
              <a:t> </a:t>
            </a:r>
            <a:r>
              <a:rPr lang="en-US" altLang="x-none" sz="2800" b="1" i="1" dirty="0">
                <a:latin typeface="+mn-ea"/>
                <a:cs typeface="+mn-ea"/>
                <a:sym typeface="+mn-ea"/>
              </a:rPr>
              <a:t>x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²=</a:t>
            </a:r>
            <a:r>
              <a:rPr lang="en-US" altLang="x-none" sz="2800" b="1" dirty="0">
                <a:latin typeface="+mn-ea"/>
                <a:cs typeface="+mn-ea"/>
                <a:sym typeface="+mn-ea"/>
              </a:rPr>
              <a:t> </a:t>
            </a:r>
            <a:r>
              <a:rPr lang="en-US" altLang="x-none" sz="2800" b="1" i="1" dirty="0">
                <a:latin typeface="+mn-ea"/>
                <a:cs typeface="+mn-ea"/>
                <a:sym typeface="+mn-ea"/>
              </a:rPr>
              <a:t>a 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，</a:t>
            </a:r>
            <a:endParaRPr lang="en-US" altLang="zh-CN" sz="2800" b="1" strike="noStrike" noProof="1">
              <a:latin typeface="+mn-ea"/>
              <a:cs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22670" y="4664710"/>
            <a:ext cx="4323080" cy="65087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lumMod val="90000"/>
                  </a:schemeClr>
                </a:solidFill>
              </a14:hiddenFill>
            </a:ext>
          </a:extLst>
        </p:spPr>
        <p:txBody>
          <a:bodyPr wrap="none" anchor="t">
            <a:spAutoFit/>
          </a:bodyPr>
          <a:lstStyle/>
          <a:p>
            <a:pPr lvl="0" fontAlgn="base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latin typeface="+mn-ea"/>
                <a:cs typeface="+mn-ea"/>
                <a:sym typeface="+mn-ea"/>
              </a:rPr>
              <a:t>那么</a:t>
            </a:r>
            <a:r>
              <a:rPr lang="en-US" altLang="x-none" sz="2800" b="1" i="1" dirty="0">
                <a:latin typeface="+mn-ea"/>
                <a:cs typeface="+mn-ea"/>
                <a:sym typeface="+mn-ea"/>
              </a:rPr>
              <a:t>x</a:t>
            </a:r>
            <a:r>
              <a:rPr lang="en-US" altLang="x-none" sz="2800" b="1" dirty="0">
                <a:latin typeface="+mn-ea"/>
                <a:cs typeface="+mn-ea"/>
                <a:sym typeface="+mn-ea"/>
              </a:rPr>
              <a:t> 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叫做</a:t>
            </a:r>
            <a:r>
              <a:rPr lang="en-US" altLang="x-none" sz="2800" b="1" i="1" dirty="0">
                <a:latin typeface="+mn-ea"/>
                <a:cs typeface="+mn-ea"/>
                <a:sym typeface="+mn-ea"/>
              </a:rPr>
              <a:t>a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的</a:t>
            </a:r>
            <a:r>
              <a:rPr lang="en-US" altLang="zh-CN" sz="2800" b="1" dirty="0">
                <a:latin typeface="+mn-ea"/>
                <a:cs typeface="+mn-ea"/>
                <a:sym typeface="+mn-ea"/>
              </a:rPr>
              <a:t>________  </a:t>
            </a:r>
            <a:r>
              <a:rPr lang="zh-CN" altLang="en-US" sz="2800" b="1" dirty="0">
                <a:latin typeface="+mn-ea"/>
                <a:cs typeface="+mn-ea"/>
                <a:sym typeface="+mn-ea"/>
              </a:rPr>
              <a:t>。</a:t>
            </a:r>
            <a:endParaRPr lang="zh-CN" altLang="en-US" sz="2800" b="1" strike="noStrike" noProof="1">
              <a:latin typeface="+mn-ea"/>
              <a:cs typeface="+mn-ea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581515" y="2886710"/>
            <a:ext cx="540385" cy="52197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数</a:t>
            </a:r>
            <a:endParaRPr lang="en-US" altLang="zh-CN" sz="2800" b="1" strike="noStrike" noProof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2970" y="4793615"/>
            <a:ext cx="1315085" cy="52197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平方根</a:t>
            </a:r>
            <a:endParaRPr lang="en-US" altLang="zh-CN" sz="2800" b="1" strike="noStrike" noProof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634480" y="3831590"/>
            <a:ext cx="1301750" cy="52197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平方根</a:t>
            </a:r>
            <a:endParaRPr lang="en-US" altLang="zh-CN" sz="2800" b="1" strike="noStrike" noProof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90815" y="3831590"/>
            <a:ext cx="1970405" cy="52197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或二次方根</a:t>
            </a:r>
            <a:endParaRPr lang="en-US" altLang="zh-CN" sz="2800" b="1" strike="noStrike" noProof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 bldLvl="0"/>
      <p:bldP spid="8" grpId="0"/>
      <p:bldP spid="9" grpId="0"/>
      <p:bldP spid="14" grpId="0"/>
      <p:bldP spid="15" grpId="0"/>
      <p:bldP spid="25" grpId="0" bldLvl="0" animBg="1"/>
      <p:bldP spid="26" grpId="0" bldLvl="0" animBg="1"/>
      <p:bldP spid="27" grpId="0" bldLvl="0" animBg="1"/>
      <p:bldP spid="2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9217" name="文本框 105481"/>
          <p:cNvSpPr txBox="1"/>
          <p:nvPr/>
        </p:nvSpPr>
        <p:spPr>
          <a:xfrm>
            <a:off x="1073150" y="1783080"/>
            <a:ext cx="57499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>
                <a:latin typeface="+mn-ea"/>
                <a:cs typeface="+mn-ea"/>
              </a:rPr>
              <a:t>(1)  144 </a:t>
            </a:r>
            <a:r>
              <a:rPr lang="zh-CN" altLang="en-US" sz="3600" b="1" dirty="0">
                <a:latin typeface="+mn-ea"/>
                <a:cs typeface="+mn-ea"/>
              </a:rPr>
              <a:t>的平方根是什么？</a:t>
            </a:r>
          </a:p>
        </p:txBody>
      </p:sp>
      <p:sp>
        <p:nvSpPr>
          <p:cNvPr id="9218" name="文本框 105480"/>
          <p:cNvSpPr txBox="1"/>
          <p:nvPr/>
        </p:nvSpPr>
        <p:spPr>
          <a:xfrm>
            <a:off x="1073150" y="2718435"/>
            <a:ext cx="512254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>
                <a:latin typeface="+mn-ea"/>
                <a:cs typeface="+mn-ea"/>
              </a:rPr>
              <a:t>(2)  0  </a:t>
            </a:r>
            <a:r>
              <a:rPr lang="zh-CN" altLang="en-US" sz="3600" b="1" dirty="0">
                <a:latin typeface="+mn-ea"/>
                <a:cs typeface="+mn-ea"/>
              </a:rPr>
              <a:t>的平方根是什么？</a:t>
            </a:r>
          </a:p>
        </p:txBody>
      </p:sp>
      <p:sp>
        <p:nvSpPr>
          <p:cNvPr id="9220" name="文本框 105477"/>
          <p:cNvSpPr txBox="1"/>
          <p:nvPr/>
        </p:nvSpPr>
        <p:spPr>
          <a:xfrm>
            <a:off x="1063625" y="3613785"/>
            <a:ext cx="54921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latin typeface="+mn-ea"/>
                <a:cs typeface="+mn-ea"/>
              </a:rPr>
              <a:t>(3)      </a:t>
            </a:r>
            <a:r>
              <a:rPr lang="zh-CN" altLang="en-US" sz="3600" b="1" dirty="0">
                <a:latin typeface="+mn-ea"/>
                <a:cs typeface="+mn-ea"/>
              </a:rPr>
              <a:t>的平方根是什么？</a:t>
            </a:r>
          </a:p>
        </p:txBody>
      </p:sp>
      <p:graphicFrame>
        <p:nvGraphicFramePr>
          <p:cNvPr id="9221" name="内容占位符 10245"/>
          <p:cNvGraphicFramePr>
            <a:graphicFrameLocks noGrp="1"/>
          </p:cNvGraphicFramePr>
          <p:nvPr/>
        </p:nvGraphicFramePr>
        <p:xfrm>
          <a:off x="1913255" y="3409315"/>
          <a:ext cx="680085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r:id="rId6" imgW="228600" imgH="393700" progId="Equation.3">
                  <p:embed/>
                </p:oleObj>
              </mc:Choice>
              <mc:Fallback>
                <p:oleObj r:id="rId6" imgW="228600" imgH="3937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13255" y="3409315"/>
                        <a:ext cx="680085" cy="96202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文本框 105479"/>
          <p:cNvSpPr txBox="1"/>
          <p:nvPr/>
        </p:nvSpPr>
        <p:spPr>
          <a:xfrm>
            <a:off x="1063625" y="4518660"/>
            <a:ext cx="79514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>
                <a:latin typeface="+mn-ea"/>
                <a:cs typeface="+mn-ea"/>
              </a:rPr>
              <a:t>(4)  -4 </a:t>
            </a:r>
            <a:r>
              <a:rPr lang="zh-CN" altLang="en-US" sz="3600" b="1" dirty="0">
                <a:latin typeface="+mn-ea"/>
                <a:cs typeface="+mn-ea"/>
              </a:rPr>
              <a:t>有没有平方根？为什么？</a:t>
            </a:r>
          </a:p>
        </p:txBody>
      </p:sp>
      <p:graphicFrame>
        <p:nvGraphicFramePr>
          <p:cNvPr id="10248" name="对象 10247"/>
          <p:cNvGraphicFramePr>
            <a:graphicFrameLocks noGrp="1"/>
          </p:cNvGraphicFramePr>
          <p:nvPr/>
        </p:nvGraphicFramePr>
        <p:xfrm>
          <a:off x="6822440" y="1788160"/>
          <a:ext cx="874395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r:id="rId8" imgW="284480" imgH="168275" progId="Equation.DSMT4">
                  <p:embed/>
                </p:oleObj>
              </mc:Choice>
              <mc:Fallback>
                <p:oleObj r:id="rId8" imgW="284480" imgH="168275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22440" y="1788160"/>
                        <a:ext cx="874395" cy="56832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9" name="文本框 105483"/>
          <p:cNvSpPr txBox="1"/>
          <p:nvPr/>
        </p:nvSpPr>
        <p:spPr>
          <a:xfrm>
            <a:off x="6412230" y="2748915"/>
            <a:ext cx="41084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  <a:ea typeface="Adobe 黑体 Std R" pitchFamily="34" charset="-122"/>
              </a:rPr>
              <a:t>0</a:t>
            </a:r>
          </a:p>
        </p:txBody>
      </p:sp>
      <p:sp>
        <p:nvSpPr>
          <p:cNvPr id="10251" name="文本框 105485"/>
          <p:cNvSpPr txBox="1"/>
          <p:nvPr/>
        </p:nvSpPr>
        <p:spPr>
          <a:xfrm>
            <a:off x="1654175" y="5360035"/>
            <a:ext cx="847915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+mn-ea"/>
                <a:cs typeface="+mj-ea"/>
              </a:rPr>
              <a:t>没有，因为一个数的平方不可能是负数。</a:t>
            </a:r>
            <a:endParaRPr lang="en-US" altLang="zh-CN" sz="3600" dirty="0">
              <a:solidFill>
                <a:srgbClr val="FF0000"/>
              </a:solidFill>
              <a:latin typeface="+mn-ea"/>
              <a:cs typeface="+mj-ea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7701280" y="2019300"/>
            <a:ext cx="4011295" cy="1981200"/>
          </a:xfrm>
          <a:prstGeom prst="cloudCallout">
            <a:avLst>
              <a:gd name="adj1" fmla="val -56316"/>
              <a:gd name="adj2" fmla="val 6195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200" b="1" strike="noStrike" noProof="1">
                <a:solidFill>
                  <a:srgbClr val="FF0000"/>
                </a:solidFill>
              </a:rPr>
              <a:t>你发现了什么规律？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112395" y="763270"/>
            <a:ext cx="82327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探究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</a:rPr>
              <a:t>2 </a:t>
            </a:r>
            <a:r>
              <a:rPr lang="zh-CN" altLang="en-US" sz="3600" b="1" dirty="0">
                <a:latin typeface="+mn-ea"/>
                <a:cs typeface="+mn-ea"/>
              </a:rPr>
              <a:t>算一算，</a:t>
            </a:r>
            <a:r>
              <a:rPr lang="zh-CN" altLang="en-US" sz="3600" b="1" dirty="0">
                <a:solidFill>
                  <a:srgbClr val="000000"/>
                </a:solidFill>
                <a:latin typeface="+mn-ea"/>
                <a:cs typeface="+mn-ea"/>
                <a:sym typeface="+mn-ea"/>
              </a:rPr>
              <a:t>说出下列各数的平方根</a:t>
            </a:r>
            <a:r>
              <a:rPr lang="zh-CN" altLang="en-US" sz="3600" b="1" dirty="0">
                <a:latin typeface="+mn-ea"/>
                <a:cs typeface="+mn-ea"/>
              </a:rPr>
              <a:t>：</a:t>
            </a:r>
          </a:p>
        </p:txBody>
      </p:sp>
      <p:sp>
        <p:nvSpPr>
          <p:cNvPr id="9" name="椭圆 8"/>
          <p:cNvSpPr/>
          <p:nvPr/>
        </p:nvSpPr>
        <p:spPr>
          <a:xfrm>
            <a:off x="1917700" y="1659255"/>
            <a:ext cx="1111885" cy="829945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satMod val="103000"/>
                        <a:lumMod val="102000"/>
                        <a:tint val="94000"/>
                      </a:schemeClr>
                    </a:gs>
                    <a:gs pos="50000">
                      <a:schemeClr val="accent2">
                        <a:satMod val="110000"/>
                        <a:lumMod val="100000"/>
                        <a:shade val="100000"/>
                      </a:schemeClr>
                    </a:gs>
                    <a:gs pos="100000">
                      <a:schemeClr val="accent2">
                        <a:lumMod val="99000"/>
                        <a:satMod val="120000"/>
                        <a:shade val="78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702435" y="3418205"/>
            <a:ext cx="1033145" cy="953135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satMod val="103000"/>
                        <a:lumMod val="102000"/>
                        <a:tint val="94000"/>
                      </a:schemeClr>
                    </a:gs>
                    <a:gs pos="50000">
                      <a:schemeClr val="accent2">
                        <a:satMod val="110000"/>
                        <a:lumMod val="100000"/>
                        <a:shade val="100000"/>
                      </a:schemeClr>
                    </a:gs>
                    <a:gs pos="100000">
                      <a:schemeClr val="accent2">
                        <a:lumMod val="99000"/>
                        <a:satMod val="120000"/>
                        <a:shade val="78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844040" y="2560955"/>
            <a:ext cx="744220" cy="668655"/>
          </a:xfrm>
          <a:prstGeom prst="triangle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正五边形 11"/>
          <p:cNvSpPr/>
          <p:nvPr/>
        </p:nvSpPr>
        <p:spPr>
          <a:xfrm>
            <a:off x="1939290" y="4455160"/>
            <a:ext cx="797560" cy="647065"/>
          </a:xfrm>
          <a:prstGeom prst="pentagon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3" name="对象 12"/>
          <p:cNvGraphicFramePr>
            <a:graphicFrameLocks noGrp="1"/>
          </p:cNvGraphicFramePr>
          <p:nvPr/>
        </p:nvGraphicFramePr>
        <p:xfrm>
          <a:off x="6338570" y="3418205"/>
          <a:ext cx="504190" cy="1026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r:id="rId10" imgW="254000" imgH="393700" progId="Equation.DSMT4">
                  <p:embed/>
                </p:oleObj>
              </mc:Choice>
              <mc:Fallback>
                <p:oleObj r:id="rId10" imgW="254000" imgH="3937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338570" y="3418205"/>
                        <a:ext cx="504190" cy="102616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9218" grpId="0"/>
      <p:bldP spid="9220" grpId="0"/>
      <p:bldP spid="9222" grpId="0"/>
      <p:bldP spid="10249" grpId="0"/>
      <p:bldP spid="10251" grpId="0"/>
      <p:bldP spid="7" grpId="0" bldLvl="0" animBg="1"/>
      <p:bldP spid="9" grpId="0" bldLvl="0" animBg="1"/>
      <p:bldP spid="9" grpId="1" animBg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63191" name="矩形 263190"/>
          <p:cNvSpPr/>
          <p:nvPr/>
        </p:nvSpPr>
        <p:spPr>
          <a:xfrm>
            <a:off x="2229485" y="3829050"/>
            <a:ext cx="8061960" cy="254190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1" name="矩形 263189"/>
          <p:cNvSpPr/>
          <p:nvPr/>
        </p:nvSpPr>
        <p:spPr>
          <a:xfrm>
            <a:off x="5715000" y="3324860"/>
            <a:ext cx="4032250" cy="13684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3188" name="矩形 263187"/>
          <p:cNvSpPr/>
          <p:nvPr/>
        </p:nvSpPr>
        <p:spPr>
          <a:xfrm>
            <a:off x="2229485" y="3763010"/>
            <a:ext cx="8947785" cy="26377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latin typeface="+mn-ea"/>
                <a:cs typeface="+mn-ea"/>
              </a:rPr>
              <a:t>正数</a:t>
            </a:r>
            <a:r>
              <a:rPr lang="en-US" altLang="zh-CN" sz="3600" i="1">
                <a:latin typeface="+mn-ea"/>
                <a:cs typeface="+mn-ea"/>
              </a:rPr>
              <a:t>a </a:t>
            </a:r>
            <a:r>
              <a:rPr lang="zh-CN" altLang="en-US" sz="3600" dirty="0">
                <a:latin typeface="+mn-ea"/>
                <a:cs typeface="+mn-ea"/>
              </a:rPr>
              <a:t>的平方根记为         </a:t>
            </a:r>
          </a:p>
          <a:p>
            <a:pPr>
              <a:lnSpc>
                <a:spcPct val="110000"/>
              </a:lnSpc>
            </a:pPr>
            <a:r>
              <a:rPr lang="zh-CN" altLang="en-US" sz="3600" dirty="0">
                <a:latin typeface="+mn-ea"/>
                <a:cs typeface="+mn-ea"/>
              </a:rPr>
              <a:t>读作</a:t>
            </a:r>
            <a:r>
              <a:rPr lang="en-US" altLang="zh-CN" sz="3600">
                <a:latin typeface="+mn-ea"/>
                <a:cs typeface="+mn-ea"/>
              </a:rPr>
              <a:t>: </a:t>
            </a:r>
            <a:r>
              <a:rPr lang="zh-CN" altLang="en-US" sz="3600" dirty="0">
                <a:solidFill>
                  <a:srgbClr val="FF0000"/>
                </a:solidFill>
                <a:latin typeface="+mn-ea"/>
                <a:cs typeface="+mn-ea"/>
              </a:rPr>
              <a:t>正、负根号</a:t>
            </a:r>
            <a:r>
              <a:rPr lang="en-US" altLang="zh-CN" sz="3600" i="1">
                <a:solidFill>
                  <a:srgbClr val="FF0000"/>
                </a:solidFill>
                <a:latin typeface="+mn-ea"/>
                <a:cs typeface="+mn-ea"/>
              </a:rPr>
              <a:t>a</a:t>
            </a:r>
          </a:p>
          <a:p>
            <a:pPr>
              <a:lnSpc>
                <a:spcPct val="120000"/>
              </a:lnSpc>
            </a:pPr>
            <a:r>
              <a:rPr lang="en-US" altLang="zh-CN" sz="3600" i="1">
                <a:solidFill>
                  <a:srgbClr val="FF0000"/>
                </a:solidFill>
                <a:latin typeface="+mn-ea"/>
                <a:cs typeface="+mn-ea"/>
              </a:rPr>
              <a:t>      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表示</a:t>
            </a:r>
            <a:r>
              <a:rPr lang="zh-CN" altLang="en-US" sz="3600" dirty="0">
                <a:solidFill>
                  <a:srgbClr val="FF0000"/>
                </a:solidFill>
                <a:latin typeface="+mn-ea"/>
                <a:cs typeface="+mn-ea"/>
              </a:rPr>
              <a:t>正数</a:t>
            </a:r>
            <a:r>
              <a:rPr lang="en-US" altLang="zh-CN" sz="3600" i="1">
                <a:solidFill>
                  <a:srgbClr val="FF0000"/>
                </a:solidFill>
                <a:latin typeface="+mn-ea"/>
                <a:cs typeface="+mn-ea"/>
              </a:rPr>
              <a:t>a 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的算术平方根</a:t>
            </a:r>
          </a:p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      表示</a:t>
            </a:r>
            <a:r>
              <a:rPr lang="zh-CN" altLang="en-US" sz="3600" dirty="0">
                <a:solidFill>
                  <a:srgbClr val="FF0000"/>
                </a:solidFill>
                <a:latin typeface="+mn-ea"/>
                <a:cs typeface="+mn-ea"/>
              </a:rPr>
              <a:t>正数</a:t>
            </a:r>
            <a:r>
              <a:rPr lang="en-US" altLang="zh-CN" sz="3600" i="1">
                <a:solidFill>
                  <a:srgbClr val="FF0000"/>
                </a:solidFill>
                <a:latin typeface="+mn-ea"/>
                <a:cs typeface="+mn-ea"/>
              </a:rPr>
              <a:t>a 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的算术平方根的相反数</a:t>
            </a:r>
            <a:endParaRPr lang="zh-CN" altLang="en-US" sz="3600">
              <a:solidFill>
                <a:srgbClr val="0000FF"/>
              </a:solidFill>
              <a:latin typeface="+mn-ea"/>
              <a:cs typeface="+mn-ea"/>
            </a:endParaRPr>
          </a:p>
        </p:txBody>
      </p:sp>
      <p:graphicFrame>
        <p:nvGraphicFramePr>
          <p:cNvPr id="263189" name="对象 263188"/>
          <p:cNvGraphicFramePr/>
          <p:nvPr/>
        </p:nvGraphicFramePr>
        <p:xfrm>
          <a:off x="6324600" y="3906520"/>
          <a:ext cx="1039495" cy="570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r:id="rId6" imgW="330200" imgH="228600" progId="Equation.DSMT4">
                  <p:embed/>
                </p:oleObj>
              </mc:Choice>
              <mc:Fallback>
                <p:oleObj r:id="rId6" imgW="330200" imgH="2286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24600" y="3906520"/>
                        <a:ext cx="1039495" cy="5702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3193" name="对象 263192"/>
          <p:cNvGraphicFramePr/>
          <p:nvPr/>
        </p:nvGraphicFramePr>
        <p:xfrm>
          <a:off x="2383790" y="5128260"/>
          <a:ext cx="68707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r:id="rId8" imgW="241300" imgH="228600" progId="Equation.DSMT4">
                  <p:embed/>
                </p:oleObj>
              </mc:Choice>
              <mc:Fallback>
                <p:oleObj r:id="rId8" imgW="241300" imgH="2286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83790" y="5128260"/>
                        <a:ext cx="687070" cy="539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3194" name="对象 263193"/>
          <p:cNvGraphicFramePr/>
          <p:nvPr/>
        </p:nvGraphicFramePr>
        <p:xfrm>
          <a:off x="2289175" y="5728970"/>
          <a:ext cx="78105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r:id="rId10" imgW="330200" imgH="228600" progId="Equation.DSMT4">
                  <p:embed/>
                </p:oleObj>
              </mc:Choice>
              <mc:Fallback>
                <p:oleObj r:id="rId10" imgW="330200" imgH="2286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289175" y="5728970"/>
                        <a:ext cx="781050" cy="600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6" name="云形标注 263194"/>
          <p:cNvSpPr/>
          <p:nvPr/>
        </p:nvSpPr>
        <p:spPr>
          <a:xfrm>
            <a:off x="7870825" y="2764790"/>
            <a:ext cx="4321175" cy="1322705"/>
          </a:xfrm>
          <a:prstGeom prst="cloudCallout">
            <a:avLst>
              <a:gd name="adj1" fmla="val -38552"/>
              <a:gd name="adj2" fmla="val 174243"/>
            </a:avLst>
          </a:prstGeom>
          <a:solidFill>
            <a:srgbClr val="FFFF00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  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与        互为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相反数</a:t>
            </a:r>
            <a:r>
              <a:rPr lang="zh-CN" altLang="en-US" b="1">
                <a:latin typeface="Times New Roman" panose="02020603050405020304" charset="0"/>
                <a:ea typeface="宋体" panose="02010600030101010101" pitchFamily="2" charset="-122"/>
              </a:rPr>
              <a:t>  </a:t>
            </a:r>
          </a:p>
        </p:txBody>
      </p:sp>
      <p:graphicFrame>
        <p:nvGraphicFramePr>
          <p:cNvPr id="17427" name="对象 263195"/>
          <p:cNvGraphicFramePr/>
          <p:nvPr/>
        </p:nvGraphicFramePr>
        <p:xfrm>
          <a:off x="8388350" y="2914015"/>
          <a:ext cx="593725" cy="570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r:id="rId12" imgW="241300" imgH="228600" progId="Equation.DSMT4">
                  <p:embed/>
                </p:oleObj>
              </mc:Choice>
              <mc:Fallback>
                <p:oleObj r:id="rId12" imgW="241300" imgH="2286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88350" y="2914015"/>
                        <a:ext cx="593725" cy="5702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8" name="对象 263196"/>
          <p:cNvGraphicFramePr/>
          <p:nvPr/>
        </p:nvGraphicFramePr>
        <p:xfrm>
          <a:off x="9342755" y="2914015"/>
          <a:ext cx="638810" cy="570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r:id="rId13" imgW="330200" imgH="228600" progId="Equation.DSMT4">
                  <p:embed/>
                </p:oleObj>
              </mc:Choice>
              <mc:Fallback>
                <p:oleObj r:id="rId13" imgW="330200" imgH="2286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342755" y="2914015"/>
                        <a:ext cx="638810" cy="5702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401320" y="1537335"/>
            <a:ext cx="9890125" cy="22517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（</a:t>
            </a:r>
            <a:r>
              <a:rPr lang="en-US" altLang="zh-CN" sz="3600" b="1" dirty="0">
                <a:solidFill>
                  <a:srgbClr val="0000FF"/>
                </a:solidFill>
                <a:latin typeface="+mn-ea"/>
                <a:cs typeface="+mn-ea"/>
              </a:rPr>
              <a:t>1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）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正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数有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两个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平方根</a:t>
            </a:r>
            <a:r>
              <a:rPr lang="en-US" altLang="zh-CN" sz="3600" b="1" dirty="0">
                <a:solidFill>
                  <a:srgbClr val="0000FF"/>
                </a:solidFill>
                <a:latin typeface="+mn-ea"/>
                <a:cs typeface="+mn-ea"/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它们互为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相反数</a:t>
            </a:r>
            <a:r>
              <a:rPr lang="en-US" altLang="zh-CN" sz="3600" b="1">
                <a:solidFill>
                  <a:srgbClr val="0000FF"/>
                </a:solidFill>
                <a:latin typeface="+mn-ea"/>
                <a:cs typeface="+mn-ea"/>
              </a:rPr>
              <a:t>;</a:t>
            </a: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（</a:t>
            </a:r>
            <a:r>
              <a:rPr lang="en-US" altLang="zh-CN" sz="3600" b="1" dirty="0">
                <a:solidFill>
                  <a:srgbClr val="0000FF"/>
                </a:solidFill>
                <a:latin typeface="+mn-ea"/>
                <a:cs typeface="+mn-ea"/>
              </a:rPr>
              <a:t>2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）</a:t>
            </a:r>
            <a:r>
              <a:rPr lang="zh-CN" altLang="en-US" sz="3600" b="1">
                <a:solidFill>
                  <a:srgbClr val="0000FF"/>
                </a:solidFill>
                <a:latin typeface="+mn-ea"/>
                <a:cs typeface="+mn-ea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cs typeface="+mn-ea"/>
              </a:rPr>
              <a:t>0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的平方根是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cs typeface="+mn-ea"/>
              </a:rPr>
              <a:t>0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；</a:t>
            </a: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（</a:t>
            </a:r>
            <a:r>
              <a:rPr lang="en-US" altLang="zh-CN" sz="3600" b="1" dirty="0">
                <a:solidFill>
                  <a:srgbClr val="0000FF"/>
                </a:solidFill>
                <a:latin typeface="+mn-ea"/>
                <a:cs typeface="+mn-ea"/>
              </a:rPr>
              <a:t>3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）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负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数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没有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</a:rPr>
              <a:t>平方根。</a:t>
            </a:r>
            <a:endParaRPr lang="en-US" altLang="zh-CN" sz="3600" b="1">
              <a:solidFill>
                <a:srgbClr val="0000FF"/>
              </a:solidFill>
              <a:latin typeface="+mn-ea"/>
              <a:cs typeface="+mn-ea"/>
            </a:endParaRPr>
          </a:p>
        </p:txBody>
      </p:sp>
      <p:sp>
        <p:nvSpPr>
          <p:cNvPr id="14" name="流程图: 可选过程 13"/>
          <p:cNvSpPr/>
          <p:nvPr/>
        </p:nvSpPr>
        <p:spPr>
          <a:xfrm>
            <a:off x="254968" y="903471"/>
            <a:ext cx="1596008" cy="576064"/>
          </a:xfrm>
          <a:prstGeom prst="flowChartAlternateProcess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+mj-ea"/>
                <a:ea typeface="+mj-ea"/>
              </a:rPr>
              <a:t>归纳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238458" y="3828916"/>
            <a:ext cx="1596008" cy="576064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+mj-ea"/>
                <a:ea typeface="+mj-ea"/>
              </a:rPr>
              <a:t>表示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8">
                                            <p:txEl>
                                              <p:charRg st="48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3313" name="Rectangle 7"/>
          <p:cNvSpPr/>
          <p:nvPr/>
        </p:nvSpPr>
        <p:spPr>
          <a:xfrm>
            <a:off x="1013460" y="420370"/>
            <a:ext cx="9144000" cy="0"/>
          </a:xfrm>
          <a:prstGeom prst="rect">
            <a:avLst/>
          </a:prstGeom>
          <a:noFill/>
          <a:ln w="9525">
            <a:noFill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zh-CN" sz="4800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3314" name="Rectangle 36"/>
          <p:cNvSpPr/>
          <p:nvPr/>
        </p:nvSpPr>
        <p:spPr>
          <a:xfrm>
            <a:off x="1140460" y="547370"/>
            <a:ext cx="9144000" cy="0"/>
          </a:xfrm>
          <a:prstGeom prst="rect">
            <a:avLst/>
          </a:prstGeom>
          <a:noFill/>
          <a:ln w="9525">
            <a:noFill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zh-CN" sz="4800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3315" name="Rectangle 38"/>
          <p:cNvSpPr/>
          <p:nvPr/>
        </p:nvSpPr>
        <p:spPr>
          <a:xfrm>
            <a:off x="1267460" y="674370"/>
            <a:ext cx="9144000" cy="0"/>
          </a:xfrm>
          <a:prstGeom prst="rect">
            <a:avLst/>
          </a:prstGeom>
          <a:noFill/>
          <a:ln w="9525">
            <a:noFill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zh-CN" sz="4800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31478" name="文本框 2"/>
          <p:cNvSpPr txBox="1"/>
          <p:nvPr/>
        </p:nvSpPr>
        <p:spPr>
          <a:xfrm>
            <a:off x="2412048" y="1891665"/>
            <a:ext cx="1346200" cy="521970"/>
          </a:xfrm>
          <a:prstGeom prst="rect">
            <a:avLst/>
          </a:prstGeom>
          <a:noFill/>
          <a:ln w="2857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求平方</a:t>
            </a:r>
          </a:p>
        </p:txBody>
      </p:sp>
      <p:sp>
        <p:nvSpPr>
          <p:cNvPr id="13318" name="Oval 29"/>
          <p:cNvSpPr/>
          <p:nvPr/>
        </p:nvSpPr>
        <p:spPr>
          <a:xfrm>
            <a:off x="1562735" y="2040890"/>
            <a:ext cx="1165225" cy="3205163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9" name="Oval 16"/>
          <p:cNvSpPr/>
          <p:nvPr/>
        </p:nvSpPr>
        <p:spPr>
          <a:xfrm>
            <a:off x="6522085" y="2013903"/>
            <a:ext cx="1165225" cy="3205162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0" name="Oval 28"/>
          <p:cNvSpPr/>
          <p:nvPr/>
        </p:nvSpPr>
        <p:spPr>
          <a:xfrm>
            <a:off x="3412173" y="2040890"/>
            <a:ext cx="1165225" cy="3205163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 eaLnBrk="0" hangingPunct="0"/>
            <a:endParaRPr lang="en-US" altLang="zh-CN" sz="1000">
              <a:latin typeface="Times New Roman" panose="02020603050405020304" charset="0"/>
              <a:ea typeface="宋体" panose="02010600030101010101" pitchFamily="2" charset="-122"/>
            </a:endParaRPr>
          </a:p>
          <a:p>
            <a:pPr algn="ctr" eaLnBrk="0" hangingPunct="0"/>
            <a:endParaRPr lang="en-US" altLang="zh-CN" sz="100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3321" name="Oval 15"/>
          <p:cNvSpPr/>
          <p:nvPr/>
        </p:nvSpPr>
        <p:spPr>
          <a:xfrm>
            <a:off x="8403273" y="2013903"/>
            <a:ext cx="1166812" cy="3205162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 eaLnBrk="0" hangingPunct="0"/>
            <a:endParaRPr lang="zh-CN" altLang="zh-CN" sz="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3322" name="Object 35"/>
          <p:cNvGraphicFramePr>
            <a:graphicFrameLocks noChangeAspect="1"/>
          </p:cNvGraphicFramePr>
          <p:nvPr/>
        </p:nvGraphicFramePr>
        <p:xfrm>
          <a:off x="1894523" y="2388553"/>
          <a:ext cx="47625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" r:id="rId6" imgW="190500" imgH="165100" progId="Equation.DSMT4">
                  <p:embed/>
                </p:oleObj>
              </mc:Choice>
              <mc:Fallback>
                <p:oleObj r:id="rId6" imgW="190500" imgH="165100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94523" y="2388553"/>
                        <a:ext cx="476250" cy="404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3" name="Object 34"/>
          <p:cNvGraphicFramePr>
            <a:graphicFrameLocks noChangeAspect="1"/>
          </p:cNvGraphicFramePr>
          <p:nvPr/>
        </p:nvGraphicFramePr>
        <p:xfrm>
          <a:off x="1918335" y="2799715"/>
          <a:ext cx="476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8" r:id="rId8" imgW="190500" imgH="165100" progId="Equation.DSMT4">
                  <p:embed/>
                </p:oleObj>
              </mc:Choice>
              <mc:Fallback>
                <p:oleObj r:id="rId8" imgW="190500" imgH="1651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18335" y="2799715"/>
                        <a:ext cx="476250" cy="406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4" name="Object 33"/>
          <p:cNvGraphicFramePr>
            <a:graphicFrameLocks noChangeAspect="1"/>
          </p:cNvGraphicFramePr>
          <p:nvPr/>
        </p:nvGraphicFramePr>
        <p:xfrm>
          <a:off x="1902460" y="3214053"/>
          <a:ext cx="50165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r:id="rId10" imgW="203200" imgH="165100" progId="Equation.DSMT4">
                  <p:embed/>
                </p:oleObj>
              </mc:Choice>
              <mc:Fallback>
                <p:oleObj r:id="rId10" imgW="203200" imgH="1651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902460" y="3214053"/>
                        <a:ext cx="501650" cy="404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5" name="Object 32"/>
          <p:cNvGraphicFramePr>
            <a:graphicFrameLocks noChangeAspect="1"/>
          </p:cNvGraphicFramePr>
          <p:nvPr/>
        </p:nvGraphicFramePr>
        <p:xfrm>
          <a:off x="1902460" y="3593465"/>
          <a:ext cx="5016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0" r:id="rId12" imgW="203200" imgH="165100" progId="Equation.DSMT4">
                  <p:embed/>
                </p:oleObj>
              </mc:Choice>
              <mc:Fallback>
                <p:oleObj r:id="rId12" imgW="203200" imgH="165100" progId="Equation.DSMT4">
                  <p:embed/>
                  <p:pic>
                    <p:nvPicPr>
                      <p:cNvPr id="0" name="图片 3113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902460" y="3593465"/>
                        <a:ext cx="501650" cy="404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6" name="Object 31"/>
          <p:cNvGraphicFramePr>
            <a:graphicFrameLocks noChangeAspect="1"/>
          </p:cNvGraphicFramePr>
          <p:nvPr/>
        </p:nvGraphicFramePr>
        <p:xfrm>
          <a:off x="1902460" y="3996690"/>
          <a:ext cx="50165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1" r:id="rId14" imgW="203200" imgH="177800" progId="Equation.DSMT4">
                  <p:embed/>
                </p:oleObj>
              </mc:Choice>
              <mc:Fallback>
                <p:oleObj r:id="rId14" imgW="203200" imgH="177800" progId="Equation.DSMT4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902460" y="3996690"/>
                        <a:ext cx="501650" cy="4524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7" name="Object 30"/>
          <p:cNvGraphicFramePr>
            <a:graphicFrameLocks noChangeAspect="1"/>
          </p:cNvGraphicFramePr>
          <p:nvPr/>
        </p:nvGraphicFramePr>
        <p:xfrm>
          <a:off x="1937385" y="4449128"/>
          <a:ext cx="498475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2" r:id="rId16" imgW="203200" imgH="177800" progId="Equation.DSMT4">
                  <p:embed/>
                </p:oleObj>
              </mc:Choice>
              <mc:Fallback>
                <p:oleObj r:id="rId16" imgW="203200" imgH="177800" progId="Equation.DSMT4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937385" y="4449128"/>
                        <a:ext cx="498475" cy="452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90" name="Object 19"/>
          <p:cNvGraphicFramePr>
            <a:graphicFrameLocks noChangeAspect="1"/>
          </p:cNvGraphicFramePr>
          <p:nvPr/>
        </p:nvGraphicFramePr>
        <p:xfrm>
          <a:off x="3863023" y="2566353"/>
          <a:ext cx="246062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3" r:id="rId18" imgW="88265" imgH="164465" progId="Equation.DSMT4">
                  <p:embed/>
                </p:oleObj>
              </mc:Choice>
              <mc:Fallback>
                <p:oleObj r:id="rId18" imgW="88265" imgH="164465" progId="Equation.DSMT4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863023" y="2566353"/>
                        <a:ext cx="246062" cy="4651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91" name="Object 18"/>
          <p:cNvGraphicFramePr>
            <a:graphicFrameLocks noChangeAspect="1"/>
          </p:cNvGraphicFramePr>
          <p:nvPr/>
        </p:nvGraphicFramePr>
        <p:xfrm>
          <a:off x="3863023" y="3388678"/>
          <a:ext cx="35718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4" r:id="rId20" imgW="127000" imgH="164465" progId="Equation.DSMT4">
                  <p:embed/>
                </p:oleObj>
              </mc:Choice>
              <mc:Fallback>
                <p:oleObj r:id="rId20" imgW="127000" imgH="164465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863023" y="3388678"/>
                        <a:ext cx="357187" cy="466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92" name="Object 17"/>
          <p:cNvGraphicFramePr>
            <a:graphicFrameLocks noChangeAspect="1"/>
          </p:cNvGraphicFramePr>
          <p:nvPr/>
        </p:nvGraphicFramePr>
        <p:xfrm>
          <a:off x="3863023" y="4174490"/>
          <a:ext cx="29368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5" r:id="rId22" imgW="114300" imgH="177800" progId="Equation.DSMT4">
                  <p:embed/>
                </p:oleObj>
              </mc:Choice>
              <mc:Fallback>
                <p:oleObj r:id="rId22" imgW="114300" imgH="177800" progId="Equation.DSMT4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863023" y="4174490"/>
                        <a:ext cx="293687" cy="4651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接箭头连接符 7"/>
          <p:cNvCxnSpPr/>
          <p:nvPr/>
        </p:nvCxnSpPr>
        <p:spPr>
          <a:xfrm>
            <a:off x="2434273" y="2602865"/>
            <a:ext cx="1285875" cy="14287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2434273" y="2888615"/>
            <a:ext cx="1285875" cy="1428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2505710" y="3388678"/>
            <a:ext cx="1285875" cy="14287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2505710" y="3674428"/>
            <a:ext cx="1285875" cy="1428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2434273" y="4174490"/>
            <a:ext cx="1285875" cy="14287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2434273" y="4460240"/>
            <a:ext cx="1285875" cy="1428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337" name="Object 53"/>
          <p:cNvGraphicFramePr>
            <a:graphicFrameLocks noChangeAspect="1"/>
          </p:cNvGraphicFramePr>
          <p:nvPr/>
        </p:nvGraphicFramePr>
        <p:xfrm>
          <a:off x="7014210" y="2574290"/>
          <a:ext cx="246063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" r:id="rId24" imgW="88900" imgH="164465" progId="Equation.DSMT4">
                  <p:embed/>
                </p:oleObj>
              </mc:Choice>
              <mc:Fallback>
                <p:oleObj r:id="rId24" imgW="88900" imgH="164465" progId="Equation.DSMT4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7014210" y="2574290"/>
                        <a:ext cx="246063" cy="4651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8" name="Object 54"/>
          <p:cNvGraphicFramePr>
            <a:graphicFrameLocks noChangeAspect="1"/>
          </p:cNvGraphicFramePr>
          <p:nvPr/>
        </p:nvGraphicFramePr>
        <p:xfrm>
          <a:off x="6976110" y="3339465"/>
          <a:ext cx="3714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7" r:id="rId26" imgW="127000" imgH="165100" progId="Equation.DSMT4">
                  <p:embed/>
                </p:oleObj>
              </mc:Choice>
              <mc:Fallback>
                <p:oleObj r:id="rId26" imgW="127000" imgH="165100" progId="Equation.DSMT4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976110" y="3339465"/>
                        <a:ext cx="371475" cy="485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9" name="Object 55"/>
          <p:cNvGraphicFramePr>
            <a:graphicFrameLocks noChangeAspect="1"/>
          </p:cNvGraphicFramePr>
          <p:nvPr/>
        </p:nvGraphicFramePr>
        <p:xfrm>
          <a:off x="7014210" y="4182428"/>
          <a:ext cx="293688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8" r:id="rId28" imgW="114300" imgH="177800" progId="Equation.DSMT4">
                  <p:embed/>
                </p:oleObj>
              </mc:Choice>
              <mc:Fallback>
                <p:oleObj r:id="rId28" imgW="114300" imgH="177800" progId="Equation.DSMT4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7014210" y="4182428"/>
                        <a:ext cx="293688" cy="4651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接箭头连接符 6"/>
          <p:cNvCxnSpPr/>
          <p:nvPr/>
        </p:nvCxnSpPr>
        <p:spPr>
          <a:xfrm flipV="1">
            <a:off x="7307898" y="2647315"/>
            <a:ext cx="1357313" cy="1524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7307898" y="2861628"/>
            <a:ext cx="1357313" cy="1428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7379335" y="3433128"/>
            <a:ext cx="1357313" cy="1524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7379335" y="3647440"/>
            <a:ext cx="1357313" cy="1428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V="1">
            <a:off x="7379335" y="4290378"/>
            <a:ext cx="1357313" cy="1524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7379335" y="4504690"/>
            <a:ext cx="1357313" cy="1428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1518" name="Object 56"/>
          <p:cNvGraphicFramePr>
            <a:graphicFrameLocks noChangeAspect="1"/>
          </p:cNvGraphicFramePr>
          <p:nvPr/>
        </p:nvGraphicFramePr>
        <p:xfrm>
          <a:off x="8693785" y="2433003"/>
          <a:ext cx="47625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9" r:id="rId30" imgW="190500" imgH="165100" progId="Equation.DSMT4">
                  <p:embed/>
                </p:oleObj>
              </mc:Choice>
              <mc:Fallback>
                <p:oleObj r:id="rId30" imgW="190500" imgH="165100" progId="Equation.DSMT4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8693785" y="2433003"/>
                        <a:ext cx="476250" cy="404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519" name="Object 57"/>
          <p:cNvGraphicFramePr>
            <a:graphicFrameLocks noChangeAspect="1"/>
          </p:cNvGraphicFramePr>
          <p:nvPr/>
        </p:nvGraphicFramePr>
        <p:xfrm>
          <a:off x="8719185" y="2844165"/>
          <a:ext cx="476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0" r:id="rId32" imgW="190500" imgH="165100" progId="Equation.DSMT4">
                  <p:embed/>
                </p:oleObj>
              </mc:Choice>
              <mc:Fallback>
                <p:oleObj r:id="rId32" imgW="190500" imgH="165100" progId="Equation.DSMT4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8719185" y="2844165"/>
                        <a:ext cx="476250" cy="406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520" name="Object 58"/>
          <p:cNvGraphicFramePr>
            <a:graphicFrameLocks noChangeAspect="1"/>
          </p:cNvGraphicFramePr>
          <p:nvPr/>
        </p:nvGraphicFramePr>
        <p:xfrm>
          <a:off x="8703310" y="3258503"/>
          <a:ext cx="500063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1" r:id="rId34" imgW="203200" imgH="165100" progId="Equation.DSMT4">
                  <p:embed/>
                </p:oleObj>
              </mc:Choice>
              <mc:Fallback>
                <p:oleObj r:id="rId34" imgW="203200" imgH="165100" progId="Equation.DSMT4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8703310" y="3258503"/>
                        <a:ext cx="500063" cy="404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521" name="Object 59"/>
          <p:cNvGraphicFramePr>
            <a:graphicFrameLocks noChangeAspect="1"/>
          </p:cNvGraphicFramePr>
          <p:nvPr/>
        </p:nvGraphicFramePr>
        <p:xfrm>
          <a:off x="8703310" y="3637915"/>
          <a:ext cx="500063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2" r:id="rId36" imgW="203200" imgH="165100" progId="Equation.DSMT4">
                  <p:embed/>
                </p:oleObj>
              </mc:Choice>
              <mc:Fallback>
                <p:oleObj r:id="rId36" imgW="203200" imgH="165100" progId="Equation.DSMT4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8703310" y="3637915"/>
                        <a:ext cx="500063" cy="404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522" name="Object 60"/>
          <p:cNvGraphicFramePr>
            <a:graphicFrameLocks noChangeAspect="1"/>
          </p:cNvGraphicFramePr>
          <p:nvPr/>
        </p:nvGraphicFramePr>
        <p:xfrm>
          <a:off x="8703310" y="4041140"/>
          <a:ext cx="500063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3" r:id="rId38" imgW="202565" imgH="177800" progId="Equation.DSMT4">
                  <p:embed/>
                </p:oleObj>
              </mc:Choice>
              <mc:Fallback>
                <p:oleObj r:id="rId38" imgW="202565" imgH="177800" progId="Equation.DSMT4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8703310" y="4041140"/>
                        <a:ext cx="500063" cy="4524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523" name="Object 61"/>
          <p:cNvGraphicFramePr>
            <a:graphicFrameLocks noChangeAspect="1"/>
          </p:cNvGraphicFramePr>
          <p:nvPr/>
        </p:nvGraphicFramePr>
        <p:xfrm>
          <a:off x="8738235" y="4493578"/>
          <a:ext cx="498475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4" r:id="rId40" imgW="202565" imgH="177800" progId="Equation.DSMT4">
                  <p:embed/>
                </p:oleObj>
              </mc:Choice>
              <mc:Fallback>
                <p:oleObj r:id="rId40" imgW="202565" imgH="177800" progId="Equation.DSMT4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8738235" y="4493578"/>
                        <a:ext cx="498475" cy="452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52" name="Rectangle 40"/>
          <p:cNvSpPr/>
          <p:nvPr/>
        </p:nvSpPr>
        <p:spPr>
          <a:xfrm flipV="1">
            <a:off x="8349298" y="3034665"/>
            <a:ext cx="46037" cy="369888"/>
          </a:xfrm>
          <a:prstGeom prst="rect">
            <a:avLst/>
          </a:prstGeom>
          <a:noFill/>
          <a:ln w="9525">
            <a:noFill/>
          </a:ln>
        </p:spPr>
        <p:txBody>
          <a:bodyPr rot="10800000" anchor="ctr">
            <a:spAutoFit/>
          </a:bodyPr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53" name="Rectangle 41"/>
          <p:cNvSpPr/>
          <p:nvPr/>
        </p:nvSpPr>
        <p:spPr>
          <a:xfrm flipV="1">
            <a:off x="8349298" y="3196590"/>
            <a:ext cx="46037" cy="369888"/>
          </a:xfrm>
          <a:prstGeom prst="rect">
            <a:avLst/>
          </a:prstGeom>
          <a:noFill/>
          <a:ln w="9525">
            <a:noFill/>
          </a:ln>
        </p:spPr>
        <p:txBody>
          <a:bodyPr rot="10800000" anchor="ctr">
            <a:spAutoFit/>
          </a:bodyPr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54" name="Rectangle 42"/>
          <p:cNvSpPr/>
          <p:nvPr/>
        </p:nvSpPr>
        <p:spPr>
          <a:xfrm flipV="1">
            <a:off x="8349298" y="3358515"/>
            <a:ext cx="46037" cy="369888"/>
          </a:xfrm>
          <a:prstGeom prst="rect">
            <a:avLst/>
          </a:prstGeom>
          <a:noFill/>
          <a:ln w="9525">
            <a:noFill/>
          </a:ln>
        </p:spPr>
        <p:txBody>
          <a:bodyPr rot="10800000" anchor="ctr">
            <a:spAutoFit/>
          </a:bodyPr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55" name="Rectangle 43"/>
          <p:cNvSpPr/>
          <p:nvPr/>
        </p:nvSpPr>
        <p:spPr>
          <a:xfrm flipV="1">
            <a:off x="8349298" y="3520440"/>
            <a:ext cx="46037" cy="369888"/>
          </a:xfrm>
          <a:prstGeom prst="rect">
            <a:avLst/>
          </a:prstGeom>
          <a:noFill/>
          <a:ln w="9525">
            <a:noFill/>
          </a:ln>
        </p:spPr>
        <p:txBody>
          <a:bodyPr rot="10800000" anchor="ctr">
            <a:spAutoFit/>
          </a:bodyPr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56" name="Rectangle 44"/>
          <p:cNvSpPr/>
          <p:nvPr/>
        </p:nvSpPr>
        <p:spPr>
          <a:xfrm flipV="1">
            <a:off x="8349298" y="3701415"/>
            <a:ext cx="46037" cy="369888"/>
          </a:xfrm>
          <a:prstGeom prst="rect">
            <a:avLst/>
          </a:prstGeom>
          <a:noFill/>
          <a:ln w="9525">
            <a:noFill/>
          </a:ln>
        </p:spPr>
        <p:txBody>
          <a:bodyPr rot="10800000" anchor="ctr">
            <a:spAutoFit/>
          </a:bodyPr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57" name="Rectangle 48"/>
          <p:cNvSpPr/>
          <p:nvPr/>
        </p:nvSpPr>
        <p:spPr>
          <a:xfrm flipV="1">
            <a:off x="8349298" y="4044315"/>
            <a:ext cx="46037" cy="369888"/>
          </a:xfrm>
          <a:prstGeom prst="rect">
            <a:avLst/>
          </a:prstGeom>
          <a:noFill/>
          <a:ln w="9525">
            <a:noFill/>
          </a:ln>
        </p:spPr>
        <p:txBody>
          <a:bodyPr rot="10800000" anchor="ctr">
            <a:spAutoFit/>
          </a:bodyPr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58" name="Rectangle 49"/>
          <p:cNvSpPr/>
          <p:nvPr/>
        </p:nvSpPr>
        <p:spPr>
          <a:xfrm flipV="1">
            <a:off x="8349298" y="4206240"/>
            <a:ext cx="46037" cy="369888"/>
          </a:xfrm>
          <a:prstGeom prst="rect">
            <a:avLst/>
          </a:prstGeom>
          <a:noFill/>
          <a:ln w="9525">
            <a:noFill/>
          </a:ln>
        </p:spPr>
        <p:txBody>
          <a:bodyPr rot="10800000" anchor="ctr">
            <a:spAutoFit/>
          </a:bodyPr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1480" name="文本框 2"/>
          <p:cNvSpPr txBox="1"/>
          <p:nvPr/>
        </p:nvSpPr>
        <p:spPr>
          <a:xfrm>
            <a:off x="7235190" y="1869440"/>
            <a:ext cx="1646238" cy="521970"/>
          </a:xfrm>
          <a:prstGeom prst="rect">
            <a:avLst/>
          </a:prstGeom>
          <a:noFill/>
          <a:ln w="2857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2800" b="1" dirty="0">
                <a:latin typeface="Times New Roman" panose="02020603050405020304" charset="0"/>
                <a:ea typeface="宋体" panose="02010600030101010101" pitchFamily="2" charset="-122"/>
              </a:rPr>
              <a:t>求平方根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1531" name="云形标注 231530"/>
          <p:cNvSpPr/>
          <p:nvPr/>
        </p:nvSpPr>
        <p:spPr>
          <a:xfrm>
            <a:off x="7163118" y="547053"/>
            <a:ext cx="4321175" cy="1468437"/>
          </a:xfrm>
          <a:prstGeom prst="cloudCallout">
            <a:avLst>
              <a:gd name="adj1" fmla="val -80940"/>
              <a:gd name="adj2" fmla="val 86583"/>
            </a:avLst>
          </a:prstGeom>
          <a:solidFill>
            <a:srgbClr val="FFFF00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左右两图中的运算有什么关系？</a:t>
            </a:r>
          </a:p>
        </p:txBody>
      </p:sp>
      <p:sp>
        <p:nvSpPr>
          <p:cNvPr id="231532" name="文本框 2"/>
          <p:cNvSpPr txBox="1"/>
          <p:nvPr/>
        </p:nvSpPr>
        <p:spPr>
          <a:xfrm>
            <a:off x="4982210" y="2482215"/>
            <a:ext cx="1225550" cy="522288"/>
          </a:xfrm>
          <a:prstGeom prst="rect">
            <a:avLst/>
          </a:prstGeom>
          <a:solidFill>
            <a:srgbClr val="DDDDDD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 eaLnBrk="0" hangingPunct="0"/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平方</a:t>
            </a:r>
          </a:p>
        </p:txBody>
      </p:sp>
      <p:sp>
        <p:nvSpPr>
          <p:cNvPr id="231533" name="文本框 2"/>
          <p:cNvSpPr txBox="1"/>
          <p:nvPr/>
        </p:nvSpPr>
        <p:spPr>
          <a:xfrm>
            <a:off x="4802823" y="4282440"/>
            <a:ext cx="1646237" cy="522288"/>
          </a:xfrm>
          <a:prstGeom prst="rect">
            <a:avLst/>
          </a:prstGeom>
          <a:solidFill>
            <a:srgbClr val="DDDDDD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 eaLnBrk="0" hangingPunct="0"/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开平方</a:t>
            </a:r>
          </a:p>
        </p:txBody>
      </p:sp>
      <p:sp>
        <p:nvSpPr>
          <p:cNvPr id="231534" name="左右箭头 231533"/>
          <p:cNvSpPr/>
          <p:nvPr/>
        </p:nvSpPr>
        <p:spPr>
          <a:xfrm rot="-5400000">
            <a:off x="4971098" y="3452178"/>
            <a:ext cx="1223962" cy="431800"/>
          </a:xfrm>
          <a:prstGeom prst="leftRightArrow">
            <a:avLst>
              <a:gd name="adj1" fmla="val 50000"/>
              <a:gd name="adj2" fmla="val 56664"/>
            </a:avLst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1535" name="文本框 231534"/>
          <p:cNvSpPr txBox="1"/>
          <p:nvPr/>
        </p:nvSpPr>
        <p:spPr>
          <a:xfrm>
            <a:off x="4471035" y="3490278"/>
            <a:ext cx="223202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互逆    运算</a:t>
            </a:r>
          </a:p>
        </p:txBody>
      </p:sp>
      <p:sp>
        <p:nvSpPr>
          <p:cNvPr id="231536" name="文本框 231535"/>
          <p:cNvSpPr txBox="1"/>
          <p:nvPr/>
        </p:nvSpPr>
        <p:spPr>
          <a:xfrm>
            <a:off x="1563370" y="5411470"/>
            <a:ext cx="9126855" cy="645160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    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求一个数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cs typeface="+mn-ea"/>
              </a:rPr>
              <a:t>a 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的平方根的运算，叫做开平方。</a:t>
            </a:r>
            <a:endParaRPr lang="en-US" altLang="zh-CN" sz="3600" b="1">
              <a:solidFill>
                <a:srgbClr val="FF0000"/>
              </a:solidFill>
              <a:latin typeface="+mn-ea"/>
              <a:cs typeface="+mn-ea"/>
            </a:endParaRPr>
          </a:p>
        </p:txBody>
      </p:sp>
      <p:sp>
        <p:nvSpPr>
          <p:cNvPr id="28" name="Text Box 4"/>
          <p:cNvSpPr txBox="1"/>
          <p:nvPr/>
        </p:nvSpPr>
        <p:spPr>
          <a:xfrm>
            <a:off x="680085" y="1105535"/>
            <a:ext cx="82327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探究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</a:rPr>
              <a:t>3 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根据上述所学，填空：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51840" y="1095375"/>
            <a:ext cx="6409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lt"/>
                <a:sym typeface="+mn-ea"/>
              </a:rPr>
              <a:t>知识点：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lt"/>
                <a:sym typeface="+mn-ea"/>
              </a:rPr>
              <a:t>开平方运算定义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3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3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3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3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78" grpId="0"/>
      <p:bldP spid="231480" grpId="0"/>
      <p:bldP spid="231531" grpId="0" bldLvl="0" animBg="1"/>
      <p:bldP spid="231532" grpId="0" bldLvl="0" animBg="1"/>
      <p:bldP spid="231533" grpId="0" bldLvl="0" animBg="1"/>
      <p:bldP spid="231535" grpId="0"/>
      <p:bldP spid="231536" grpId="0" bldLvl="0" animBg="1"/>
      <p:bldP spid="28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12291" name="Text Box 4"/>
          <p:cNvSpPr txBox="1"/>
          <p:nvPr/>
        </p:nvSpPr>
        <p:spPr>
          <a:xfrm>
            <a:off x="773430" y="1440815"/>
            <a:ext cx="98482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例</a:t>
            </a:r>
            <a:r>
              <a:rPr lang="en-US" altLang="x-none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 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求下列各数的平方根：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035050" y="3074670"/>
            <a:ext cx="8154670" cy="2327910"/>
            <a:chOff x="1630" y="4842"/>
            <a:chExt cx="12842" cy="3666"/>
          </a:xfrm>
        </p:grpSpPr>
        <p:sp>
          <p:nvSpPr>
            <p:cNvPr id="12294" name="内容占位符 2"/>
            <p:cNvSpPr txBox="1"/>
            <p:nvPr/>
          </p:nvSpPr>
          <p:spPr>
            <a:xfrm>
              <a:off x="1630" y="4842"/>
              <a:ext cx="12842" cy="366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lvl="0" eaLnBrk="1" hangingPunct="1">
                <a:lnSpc>
                  <a:spcPct val="200000"/>
                </a:lnSpc>
              </a:pPr>
              <a:r>
                <a:rPr lang="zh-CN" altLang="en-US" sz="3200" dirty="0">
                  <a:latin typeface="宋体" panose="02010600030101010101" pitchFamily="2" charset="-122"/>
                  <a:ea typeface="宋体" panose="02010600030101010101" pitchFamily="2" charset="-122"/>
                </a:rPr>
                <a:t>　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解：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（</a:t>
              </a:r>
              <a:r>
                <a:rPr lang="en-US" altLang="x-none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）因为           ，</a:t>
              </a:r>
              <a:endPara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lvl="0" eaLnBrk="1" hangingPunct="1">
                <a:lnSpc>
                  <a:spcPct val="20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　　　　所以</a:t>
              </a:r>
              <a:r>
                <a:rPr lang="en-US" altLang="x-none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100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的平方根是  </a:t>
              </a:r>
              <a:r>
                <a:rPr lang="en-US" altLang="x-none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10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，   </a:t>
              </a:r>
              <a:endParaRPr lang="en-US" altLang="x-none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lvl="0" eaLnBrk="1" hangingPunct="1">
                <a:lnSpc>
                  <a:spcPct val="200000"/>
                </a:lnSpc>
              </a:pPr>
              <a:r>
                <a:rPr lang="en-US" altLang="x-none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      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      </a:t>
              </a:r>
            </a:p>
          </p:txBody>
        </p:sp>
        <p:graphicFrame>
          <p:nvGraphicFramePr>
            <p:cNvPr id="12295" name="对象 12294"/>
            <p:cNvGraphicFramePr>
              <a:graphicFrameLocks noChangeAspect="1"/>
            </p:cNvGraphicFramePr>
            <p:nvPr/>
          </p:nvGraphicFramePr>
          <p:xfrm>
            <a:off x="6802" y="5494"/>
            <a:ext cx="3262" cy="9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5" r:id="rId6" imgW="2362200" imgH="698500" progId="Equation.DSMT4">
                    <p:embed/>
                  </p:oleObj>
                </mc:Choice>
                <mc:Fallback>
                  <p:oleObj r:id="rId6" imgW="2362200" imgH="698500" progId="Equation.DSMT4">
                    <p:embed/>
                    <p:pic>
                      <p:nvPicPr>
                        <p:cNvPr id="0" name="图片 313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802" y="5494"/>
                          <a:ext cx="3262" cy="96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6" name="对象 12295"/>
            <p:cNvGraphicFramePr>
              <a:graphicFrameLocks noChangeAspect="1"/>
            </p:cNvGraphicFramePr>
            <p:nvPr/>
          </p:nvGraphicFramePr>
          <p:xfrm>
            <a:off x="10064" y="7201"/>
            <a:ext cx="460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6" r:id="rId8" imgW="292100" imgH="342900" progId="Equation.DSMT4">
                    <p:embed/>
                  </p:oleObj>
                </mc:Choice>
                <mc:Fallback>
                  <p:oleObj r:id="rId8" imgW="292100" imgH="342900" progId="Equation.DSMT4">
                    <p:embed/>
                    <p:pic>
                      <p:nvPicPr>
                        <p:cNvPr id="0" name="图片 3132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0064" y="7201"/>
                          <a:ext cx="460" cy="54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组合 13"/>
          <p:cNvGrpSpPr/>
          <p:nvPr/>
        </p:nvGrpSpPr>
        <p:grpSpPr>
          <a:xfrm>
            <a:off x="2688590" y="5320665"/>
            <a:ext cx="3804285" cy="583565"/>
            <a:chOff x="4234" y="8379"/>
            <a:chExt cx="5991" cy="919"/>
          </a:xfrm>
        </p:grpSpPr>
        <p:sp>
          <p:nvSpPr>
            <p:cNvPr id="13" name="文本框 12"/>
            <p:cNvSpPr txBox="1"/>
            <p:nvPr/>
          </p:nvSpPr>
          <p:spPr>
            <a:xfrm>
              <a:off x="4234" y="8379"/>
              <a:ext cx="5991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rPr>
                <a:t>即            。 </a:t>
              </a:r>
              <a:r>
                <a:rPr lang="zh-CN" altLang="en-US" sz="3200">
                  <a:latin typeface="宋体" panose="02010600030101010101" pitchFamily="2" charset="-122"/>
                  <a:ea typeface="宋体" panose="02010600030101010101" pitchFamily="2" charset="-122"/>
                </a:rPr>
                <a:t>            </a:t>
              </a:r>
            </a:p>
          </p:txBody>
        </p:sp>
        <p:graphicFrame>
          <p:nvGraphicFramePr>
            <p:cNvPr id="12297" name="对象 12296"/>
            <p:cNvGraphicFramePr>
              <a:graphicFrameLocks noChangeAspect="1"/>
            </p:cNvGraphicFramePr>
            <p:nvPr/>
          </p:nvGraphicFramePr>
          <p:xfrm>
            <a:off x="5523" y="8508"/>
            <a:ext cx="3105" cy="7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7" r:id="rId10" imgW="2438400" imgH="558800" progId="Equation.DSMT4">
                    <p:embed/>
                  </p:oleObj>
                </mc:Choice>
                <mc:Fallback>
                  <p:oleObj r:id="rId10" imgW="2438400" imgH="558800" progId="Equation.DSMT4">
                    <p:embed/>
                    <p:pic>
                      <p:nvPicPr>
                        <p:cNvPr id="0" name="图片 3133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5523" y="8508"/>
                          <a:ext cx="3105" cy="71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文本框 6"/>
          <p:cNvSpPr txBox="1"/>
          <p:nvPr/>
        </p:nvSpPr>
        <p:spPr>
          <a:xfrm>
            <a:off x="838200" y="2366645"/>
            <a:ext cx="8493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  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0.25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；（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</a:p>
        </p:txBody>
      </p:sp>
      <p:graphicFrame>
        <p:nvGraphicFramePr>
          <p:cNvPr id="1073742857" name="对象 1073742856"/>
          <p:cNvGraphicFramePr>
            <a:graphicFrameLocks noChangeAspect="1"/>
          </p:cNvGraphicFramePr>
          <p:nvPr/>
        </p:nvGraphicFramePr>
        <p:xfrm>
          <a:off x="3921760" y="2237740"/>
          <a:ext cx="369570" cy="836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r:id="rId12" imgW="393700" imgH="889000" progId="Equation.KSEE3">
                  <p:embed/>
                </p:oleObj>
              </mc:Choice>
              <mc:Fallback>
                <p:oleObj r:id="rId12" imgW="393700" imgH="8890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921760" y="2237740"/>
                        <a:ext cx="369570" cy="8369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8409305" y="4354830"/>
            <a:ext cx="2450465" cy="7067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文字语言</a:t>
            </a:r>
          </a:p>
        </p:txBody>
      </p:sp>
      <p:sp>
        <p:nvSpPr>
          <p:cNvPr id="9" name="矩形 8"/>
          <p:cNvSpPr/>
          <p:nvPr/>
        </p:nvSpPr>
        <p:spPr>
          <a:xfrm>
            <a:off x="8409305" y="5320665"/>
            <a:ext cx="2450465" cy="7067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符号语言</a:t>
            </a:r>
          </a:p>
        </p:txBody>
      </p:sp>
      <p:sp>
        <p:nvSpPr>
          <p:cNvPr id="10" name="右箭头 9"/>
          <p:cNvSpPr/>
          <p:nvPr/>
        </p:nvSpPr>
        <p:spPr>
          <a:xfrm>
            <a:off x="7545070" y="4735195"/>
            <a:ext cx="733425" cy="7556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7545070" y="5619750"/>
            <a:ext cx="733425" cy="7556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弧形箭头 14"/>
          <p:cNvSpPr/>
          <p:nvPr/>
        </p:nvSpPr>
        <p:spPr>
          <a:xfrm>
            <a:off x="11005820" y="4573270"/>
            <a:ext cx="743585" cy="1110615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5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23b0437-5d93-4450-bd3c-57639f3c91b5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0e158c29-af38-46c8-8700-2880ed8a019b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28</TotalTime>
  <Words>934</Words>
  <Application>Microsoft Office PowerPoint</Application>
  <PresentationFormat>自定义</PresentationFormat>
  <Paragraphs>158</Paragraphs>
  <Slides>17</Slides>
  <Notes>15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1" baseType="lpstr">
      <vt:lpstr>Office 主题</vt:lpstr>
      <vt:lpstr>Equation.KSEE3</vt:lpstr>
      <vt:lpstr>MathType 6.0 Equation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493</cp:revision>
  <dcterms:created xsi:type="dcterms:W3CDTF">2017-03-29T03:26:00Z</dcterms:created>
  <dcterms:modified xsi:type="dcterms:W3CDTF">2020-04-24T02:16:11Z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